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9144000" cy="6858000"/>
  <p:embeddedFontLst>
    <p:embeddedFont>
      <p:font typeface="Lato"/>
      <p:regular r:id="rId22"/>
      <p:bold r:id="rId23"/>
      <p:italic r:id="rId24"/>
      <p:boldItalic r:id="rId25"/>
    </p:embeddedFont>
    <p:embeddedFont>
      <p:font typeface="Montserrat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0" roundtripDataSignature="AMtx7mhNPJIJ3J3DY1BCHNCVeFMFSllS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Lato-regular.fntdata"/><Relationship Id="rId21" Type="http://schemas.openxmlformats.org/officeDocument/2006/relationships/slide" Target="slides/slide17.xml"/><Relationship Id="rId24" Type="http://schemas.openxmlformats.org/officeDocument/2006/relationships/font" Target="fonts/Lato-italic.fntdata"/><Relationship Id="rId23" Type="http://schemas.openxmlformats.org/officeDocument/2006/relationships/font" Target="fonts/Lato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-regular.fntdata"/><Relationship Id="rId25" Type="http://schemas.openxmlformats.org/officeDocument/2006/relationships/font" Target="fonts/Lato-boldItalic.fntdata"/><Relationship Id="rId28" Type="http://schemas.openxmlformats.org/officeDocument/2006/relationships/font" Target="fonts/Montserrat-italic.fntdata"/><Relationship Id="rId27" Type="http://schemas.openxmlformats.org/officeDocument/2006/relationships/font" Target="fonts/Montserrat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" name="Google Shape;35;p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4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48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9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p49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p6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ba5a617f04_0_2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4" name="Google Shape;304;g1ba5a617f04_0_2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3" name="Google Shape;363;p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7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" name="Google Shape;46;p3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" name="Google Shape;53;p40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" name="Google Shape;70;p41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p42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p43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p4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p4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p5:notes"/>
          <p:cNvSpPr/>
          <p:nvPr>
            <p:ph idx="2" type="sldImg"/>
          </p:nvPr>
        </p:nvSpPr>
        <p:spPr>
          <a:xfrm>
            <a:off x="2286000" y="514350"/>
            <a:ext cx="45720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8">
            <a:hlinkClick action="ppaction://hlinkshowjump?jump=nextslide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12170" y="4750208"/>
            <a:ext cx="333035" cy="32045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/>
          <p:nvPr>
            <p:ph idx="1" type="body"/>
          </p:nvPr>
        </p:nvSpPr>
        <p:spPr>
          <a:xfrm>
            <a:off x="311700" y="1203325"/>
            <a:ext cx="3769233" cy="336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8" name="Google Shape;18;p39"/>
          <p:cNvSpPr/>
          <p:nvPr>
            <p:ph idx="2" type="pic"/>
          </p:nvPr>
        </p:nvSpPr>
        <p:spPr>
          <a:xfrm>
            <a:off x="4318550" y="1203325"/>
            <a:ext cx="4514300" cy="33655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39"/>
          <p:cNvSpPr txBox="1"/>
          <p:nvPr>
            <p:ph idx="3" type="body"/>
          </p:nvPr>
        </p:nvSpPr>
        <p:spPr>
          <a:xfrm>
            <a:off x="4318550" y="0"/>
            <a:ext cx="4825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>
            <a:lvl1pPr indent="-228600" lvl="0" marL="4572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9"/>
          <p:cNvSpPr txBox="1"/>
          <p:nvPr/>
        </p:nvSpPr>
        <p:spPr>
          <a:xfrm>
            <a:off x="149580" y="145260"/>
            <a:ext cx="8520600" cy="4895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B3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39">
            <a:hlinkClick action="ppaction://hlinkshowjump?jump=previousslide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8337571" y="4750204"/>
            <a:ext cx="333035" cy="32045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2" name="Google Shape;22;p39">
            <a:hlinkClick action="ppaction://hlinkshowjump?jump=nextslide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12170" y="4750208"/>
            <a:ext cx="333035" cy="32045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/>
          <p:nvPr>
            <p:ph idx="1" type="body"/>
          </p:nvPr>
        </p:nvSpPr>
        <p:spPr>
          <a:xfrm>
            <a:off x="311700" y="1203325"/>
            <a:ext cx="3769233" cy="3365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3B3B3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6" name="Google Shape;26;p8"/>
          <p:cNvSpPr/>
          <p:nvPr>
            <p:ph idx="2" type="pic"/>
          </p:nvPr>
        </p:nvSpPr>
        <p:spPr>
          <a:xfrm>
            <a:off x="4318550" y="1203325"/>
            <a:ext cx="4514300" cy="33655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8"/>
          <p:cNvSpPr txBox="1"/>
          <p:nvPr>
            <p:ph idx="3" type="body"/>
          </p:nvPr>
        </p:nvSpPr>
        <p:spPr>
          <a:xfrm>
            <a:off x="4318550" y="0"/>
            <a:ext cx="4825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>
            <a:lvl1pPr indent="-228600" lvl="0" marL="4572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latin typeface="Lato"/>
                <a:ea typeface="Lato"/>
                <a:cs typeface="Lato"/>
                <a:sym typeface="Lato"/>
              </a:defRPr>
            </a:lvl1pPr>
            <a:lvl2pPr indent="-228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/>
        </p:nvSpPr>
        <p:spPr>
          <a:xfrm>
            <a:off x="149580" y="145260"/>
            <a:ext cx="8520600" cy="4895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B3B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8">
            <a:hlinkClick action="ppaction://hlinkshowjump?jump=previousslide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8705871" y="4750208"/>
            <a:ext cx="333035" cy="32045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1_Disposition personnalisé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9">
            <a:hlinkClick action="ppaction://hlinkshowjump?jump=previousslide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8337571" y="4750204"/>
            <a:ext cx="333035" cy="32045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2" name="Google Shape;32;p9">
            <a:hlinkClick action="ppaction://hlinkshowjump?jump=nextslide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12170" y="4750208"/>
            <a:ext cx="333035" cy="32045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/>
          <p:nvPr/>
        </p:nvSpPr>
        <p:spPr>
          <a:xfrm>
            <a:off x="-55418" y="4653911"/>
            <a:ext cx="9265920" cy="489581"/>
          </a:xfrm>
          <a:prstGeom prst="rect">
            <a:avLst/>
          </a:prstGeom>
          <a:solidFill>
            <a:srgbClr val="52526B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0" name="Google Shape;10;p37"/>
          <p:cNvSpPr/>
          <p:nvPr/>
        </p:nvSpPr>
        <p:spPr>
          <a:xfrm>
            <a:off x="761" y="792480"/>
            <a:ext cx="9144000" cy="20320"/>
          </a:xfrm>
          <a:custGeom>
            <a:rect b="b" l="l" r="r" t="t"/>
            <a:pathLst>
              <a:path extrusionOk="0" h="20319" w="12191365">
                <a:moveTo>
                  <a:pt x="0" y="19811"/>
                </a:moveTo>
                <a:lnTo>
                  <a:pt x="12191238" y="19811"/>
                </a:lnTo>
                <a:lnTo>
                  <a:pt x="12191238" y="0"/>
                </a:lnTo>
                <a:lnTo>
                  <a:pt x="0" y="0"/>
                </a:lnTo>
                <a:lnTo>
                  <a:pt x="0" y="198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37"/>
          <p:cNvPicPr preferRelativeResize="0"/>
          <p:nvPr/>
        </p:nvPicPr>
        <p:blipFill rotWithShape="1">
          <a:blip r:embed="rId1">
            <a:alphaModFix/>
          </a:blip>
          <a:srcRect b="0" l="49" r="39" t="0"/>
          <a:stretch/>
        </p:blipFill>
        <p:spPr>
          <a:xfrm>
            <a:off x="122349" y="4724178"/>
            <a:ext cx="343875" cy="34817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2" name="Google Shape;12;p37"/>
          <p:cNvPicPr preferRelativeResize="0"/>
          <p:nvPr/>
        </p:nvPicPr>
        <p:blipFill rotWithShape="1">
          <a:blip r:embed="rId2">
            <a:alphaModFix/>
          </a:blip>
          <a:srcRect b="0" l="219" r="228" t="0"/>
          <a:stretch/>
        </p:blipFill>
        <p:spPr>
          <a:xfrm>
            <a:off x="8275926" y="56550"/>
            <a:ext cx="649200" cy="681000"/>
          </a:xfrm>
          <a:prstGeom prst="roundRect">
            <a:avLst>
              <a:gd fmla="val 20616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37.png"/><Relationship Id="rId5" Type="http://schemas.openxmlformats.org/officeDocument/2006/relationships/image" Target="../media/image57.png"/><Relationship Id="rId6" Type="http://schemas.openxmlformats.org/officeDocument/2006/relationships/image" Target="../media/image34.png"/><Relationship Id="rId7" Type="http://schemas.openxmlformats.org/officeDocument/2006/relationships/image" Target="../media/image30.png"/><Relationship Id="rId8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9.png"/><Relationship Id="rId10" Type="http://schemas.openxmlformats.org/officeDocument/2006/relationships/image" Target="../media/image3.png"/><Relationship Id="rId9" Type="http://schemas.openxmlformats.org/officeDocument/2006/relationships/image" Target="../media/image35.png"/><Relationship Id="rId5" Type="http://schemas.openxmlformats.org/officeDocument/2006/relationships/image" Target="../media/image58.png"/><Relationship Id="rId6" Type="http://schemas.openxmlformats.org/officeDocument/2006/relationships/image" Target="../media/image34.png"/><Relationship Id="rId7" Type="http://schemas.openxmlformats.org/officeDocument/2006/relationships/image" Target="../media/image30.png"/><Relationship Id="rId8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38.png"/><Relationship Id="rId5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49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50.pn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6" Type="http://schemas.openxmlformats.org/officeDocument/2006/relationships/image" Target="../media/image56.png"/><Relationship Id="rId7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54.jpg"/><Relationship Id="rId5" Type="http://schemas.openxmlformats.org/officeDocument/2006/relationships/image" Target="../media/image47.jpg"/><Relationship Id="rId6" Type="http://schemas.openxmlformats.org/officeDocument/2006/relationships/image" Target="../media/image44.png"/><Relationship Id="rId7" Type="http://schemas.openxmlformats.org/officeDocument/2006/relationships/image" Target="../media/image55.png"/><Relationship Id="rId8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Relationship Id="rId4" Type="http://schemas.openxmlformats.org/officeDocument/2006/relationships/hyperlink" Target="mailto:contact@touch-sell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31.png"/><Relationship Id="rId5" Type="http://schemas.openxmlformats.org/officeDocument/2006/relationships/image" Target="../media/image13.png"/><Relationship Id="rId6" Type="http://schemas.openxmlformats.org/officeDocument/2006/relationships/image" Target="../media/image20.png"/><Relationship Id="rId7" Type="http://schemas.openxmlformats.org/officeDocument/2006/relationships/image" Target="../media/image19.png"/><Relationship Id="rId8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"/>
          <p:cNvSpPr txBox="1"/>
          <p:nvPr>
            <p:ph idx="4294967295" type="body"/>
          </p:nvPr>
        </p:nvSpPr>
        <p:spPr>
          <a:xfrm>
            <a:off x="564293" y="3565353"/>
            <a:ext cx="4103688" cy="531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fr-FR" sz="3000">
                <a:latin typeface="Montserrat"/>
                <a:ea typeface="Montserrat"/>
                <a:cs typeface="Montserrat"/>
                <a:sym typeface="Montserrat"/>
              </a:rPr>
              <a:t>- Quick Start -</a:t>
            </a:r>
            <a:endParaRPr i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" name="Google Shape;38;p1"/>
          <p:cNvCxnSpPr/>
          <p:nvPr/>
        </p:nvCxnSpPr>
        <p:spPr>
          <a:xfrm>
            <a:off x="1073437" y="3436172"/>
            <a:ext cx="2893500" cy="72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1"/>
          <p:cNvSpPr txBox="1"/>
          <p:nvPr/>
        </p:nvSpPr>
        <p:spPr>
          <a:xfrm>
            <a:off x="4971534" y="792097"/>
            <a:ext cx="3608173" cy="3611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fr-FR" sz="88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v8</a:t>
            </a:r>
            <a:r>
              <a:rPr b="0" i="0" lang="fr-FR" sz="6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.2</a:t>
            </a:r>
            <a:endParaRPr b="0" i="0" sz="6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" name="Google Shape;40;p1"/>
          <p:cNvPicPr preferRelativeResize="0"/>
          <p:nvPr/>
        </p:nvPicPr>
        <p:blipFill rotWithShape="1">
          <a:blip r:embed="rId3">
            <a:alphaModFix/>
          </a:blip>
          <a:srcRect b="0" l="223" r="223" t="0"/>
          <a:stretch/>
        </p:blipFill>
        <p:spPr>
          <a:xfrm>
            <a:off x="1757109" y="1548733"/>
            <a:ext cx="1526154" cy="1601631"/>
          </a:xfrm>
          <a:prstGeom prst="roundRect">
            <a:avLst>
              <a:gd fmla="val 20616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1" name="Google Shape;41;p1"/>
          <p:cNvSpPr/>
          <p:nvPr/>
        </p:nvSpPr>
        <p:spPr>
          <a:xfrm>
            <a:off x="4983161" y="792097"/>
            <a:ext cx="4160839" cy="381800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"/>
          <p:cNvSpPr txBox="1"/>
          <p:nvPr/>
        </p:nvSpPr>
        <p:spPr>
          <a:xfrm>
            <a:off x="125149" y="137160"/>
            <a:ext cx="90600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fr-FR" sz="20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Guide Utilisateur – </a:t>
            </a:r>
            <a:r>
              <a:rPr b="1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Forum</a:t>
            </a:r>
            <a:r>
              <a:rPr b="0" i="0" lang="fr-FR" sz="20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					</a:t>
            </a:r>
            <a:endParaRPr b="0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"/>
          <p:cNvSpPr txBox="1"/>
          <p:nvPr/>
        </p:nvSpPr>
        <p:spPr>
          <a:xfrm>
            <a:off x="2326271" y="4097166"/>
            <a:ext cx="57973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4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v8.3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47"/>
          <p:cNvGrpSpPr/>
          <p:nvPr/>
        </p:nvGrpSpPr>
        <p:grpSpPr>
          <a:xfrm>
            <a:off x="1595813" y="939486"/>
            <a:ext cx="5666995" cy="3682634"/>
            <a:chOff x="1595813" y="954000"/>
            <a:chExt cx="5666995" cy="3682634"/>
          </a:xfrm>
        </p:grpSpPr>
        <p:pic>
          <p:nvPicPr>
            <p:cNvPr id="219" name="Google Shape;219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95813" y="954000"/>
              <a:ext cx="5666995" cy="368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8493" y="1176769"/>
              <a:ext cx="4226122" cy="31084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" name="Google Shape;221;p47"/>
          <p:cNvSpPr txBox="1"/>
          <p:nvPr/>
        </p:nvSpPr>
        <p:spPr>
          <a:xfrm>
            <a:off x="250673" y="3115673"/>
            <a:ext cx="1153953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Message de confirmation de l’envoi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2" name="Google Shape;222;p47"/>
          <p:cNvCxnSpPr>
            <a:stCxn id="221" idx="3"/>
          </p:cNvCxnSpPr>
          <p:nvPr/>
        </p:nvCxnSpPr>
        <p:spPr>
          <a:xfrm flipH="1" rot="10800000">
            <a:off x="1404626" y="2780218"/>
            <a:ext cx="2190600" cy="5727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23" name="Google Shape;223;p47"/>
          <p:cNvSpPr txBox="1"/>
          <p:nvPr/>
        </p:nvSpPr>
        <p:spPr>
          <a:xfrm>
            <a:off x="189105" y="927972"/>
            <a:ext cx="1304389" cy="19210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L’application peut être </a:t>
            </a:r>
            <a:r>
              <a:rPr b="1" i="1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offline</a:t>
            </a:r>
            <a:r>
              <a:rPr b="0" i="1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le partage sera envoyé dès que l’appareil sera connecté. Sans aucune action de votre part !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1" sz="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1000" u="sng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Nota : </a:t>
            </a:r>
            <a:r>
              <a:rPr b="1" i="1" lang="fr-FR" sz="1000" u="sng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vous êtes en copie</a:t>
            </a:r>
            <a:r>
              <a:rPr b="0" i="1" lang="fr-FR" sz="1000" u="sng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des emails envoyés à vos contacts !</a:t>
            </a:r>
            <a:endParaRPr/>
          </a:p>
        </p:txBody>
      </p:sp>
      <p:cxnSp>
        <p:nvCxnSpPr>
          <p:cNvPr id="224" name="Google Shape;224;p47"/>
          <p:cNvCxnSpPr/>
          <p:nvPr/>
        </p:nvCxnSpPr>
        <p:spPr>
          <a:xfrm flipH="1" rot="10800000">
            <a:off x="5330536" y="2475470"/>
            <a:ext cx="1958237" cy="247893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25" name="Google Shape;225;p47"/>
          <p:cNvSpPr txBox="1"/>
          <p:nvPr>
            <p:ph idx="4294967295" type="title"/>
          </p:nvPr>
        </p:nvSpPr>
        <p:spPr>
          <a:xfrm>
            <a:off x="184113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Envoi</a:t>
            </a: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 du </a:t>
            </a:r>
            <a:r>
              <a:rPr b="0" i="0" lang="fr-FR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partage</a:t>
            </a:r>
            <a:endParaRPr>
              <a:solidFill>
                <a:schemeClr val="accent5"/>
              </a:solidFill>
            </a:endParaRPr>
          </a:p>
        </p:txBody>
      </p:sp>
      <p:grpSp>
        <p:nvGrpSpPr>
          <p:cNvPr id="226" name="Google Shape;226;p47"/>
          <p:cNvGrpSpPr/>
          <p:nvPr/>
        </p:nvGrpSpPr>
        <p:grpSpPr>
          <a:xfrm>
            <a:off x="6057561" y="647571"/>
            <a:ext cx="3158874" cy="4256667"/>
            <a:chOff x="6054397" y="655809"/>
            <a:chExt cx="3158874" cy="4256667"/>
          </a:xfrm>
        </p:grpSpPr>
        <p:grpSp>
          <p:nvGrpSpPr>
            <p:cNvPr id="227" name="Google Shape;227;p47"/>
            <p:cNvGrpSpPr/>
            <p:nvPr/>
          </p:nvGrpSpPr>
          <p:grpSpPr>
            <a:xfrm>
              <a:off x="7196215" y="1170492"/>
              <a:ext cx="1312293" cy="3108471"/>
              <a:chOff x="7518091" y="949582"/>
              <a:chExt cx="1084028" cy="2567772"/>
            </a:xfrm>
          </p:grpSpPr>
          <p:pic>
            <p:nvPicPr>
              <p:cNvPr id="228" name="Google Shape;228;p4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518091" y="949582"/>
                <a:ext cx="1084028" cy="23459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9" name="Google Shape;229;p47"/>
              <p:cNvSpPr txBox="1"/>
              <p:nvPr/>
            </p:nvSpPr>
            <p:spPr>
              <a:xfrm>
                <a:off x="7582308" y="3350642"/>
                <a:ext cx="949155" cy="1667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0" lIns="0" spcFirstLastPara="1" rIns="0" wrap="square" tIns="12700">
                <a:spAutoFit/>
              </a:bodyPr>
              <a:lstStyle/>
              <a:p>
                <a:pPr indent="0" lvl="0" marL="1270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fr-FR" sz="1000" u="none" cap="none" strike="noStrik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Email envoyé</a:t>
                </a:r>
                <a:endParaRPr b="0" i="0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230" name="Google Shape;230;p47"/>
            <p:cNvPicPr preferRelativeResize="0"/>
            <p:nvPr/>
          </p:nvPicPr>
          <p:blipFill rotWithShape="1">
            <a:blip r:embed="rId6">
              <a:alphaModFix/>
            </a:blip>
            <a:srcRect b="0" l="-13480" r="13478" t="0"/>
            <a:stretch/>
          </p:blipFill>
          <p:spPr>
            <a:xfrm>
              <a:off x="6054397" y="655809"/>
              <a:ext cx="3158874" cy="42566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1" name="Google Shape;23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8775" y="2018530"/>
            <a:ext cx="543400" cy="4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86600" y="1440464"/>
            <a:ext cx="947757" cy="18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4350" y="1510875"/>
            <a:ext cx="359275" cy="24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48"/>
          <p:cNvGrpSpPr/>
          <p:nvPr/>
        </p:nvGrpSpPr>
        <p:grpSpPr>
          <a:xfrm>
            <a:off x="1704624" y="840911"/>
            <a:ext cx="5349873" cy="4193378"/>
            <a:chOff x="322115" y="784888"/>
            <a:chExt cx="3375919" cy="2683960"/>
          </a:xfrm>
        </p:grpSpPr>
        <p:pic>
          <p:nvPicPr>
            <p:cNvPr id="239" name="Google Shape;239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2115" y="784888"/>
              <a:ext cx="3375919" cy="2683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4984" y="943663"/>
              <a:ext cx="2936279" cy="1920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1" name="Google Shape;241;p48"/>
          <p:cNvSpPr txBox="1"/>
          <p:nvPr/>
        </p:nvSpPr>
        <p:spPr>
          <a:xfrm>
            <a:off x="264750" y="2923500"/>
            <a:ext cx="1043400" cy="9361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Visualisation des contenus directement depuis la page (PDF, PPTX, Vidéo, etc.)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2" name="Google Shape;242;p48"/>
          <p:cNvCxnSpPr>
            <a:stCxn id="241" idx="3"/>
          </p:cNvCxnSpPr>
          <p:nvPr/>
        </p:nvCxnSpPr>
        <p:spPr>
          <a:xfrm flipH="1" rot="10800000">
            <a:off x="1308150" y="3274577"/>
            <a:ext cx="1257900" cy="1170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43" name="Google Shape;243;p48"/>
          <p:cNvSpPr txBox="1"/>
          <p:nvPr/>
        </p:nvSpPr>
        <p:spPr>
          <a:xfrm>
            <a:off x="163478" y="1023165"/>
            <a:ext cx="1541145" cy="11977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fr-FR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Nota :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aucun contenu volumineux envoyé, un simple lien vers une page web, le lien </a:t>
            </a:r>
            <a:r>
              <a:rPr b="1" i="1" lang="fr-FR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 se périme pas</a:t>
            </a:r>
            <a:r>
              <a:rPr b="0" i="1" lang="fr-FR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, il reste toujours actif !</a:t>
            </a:r>
            <a:endParaRPr b="0" i="1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4" name="Google Shape;244;p48"/>
          <p:cNvCxnSpPr/>
          <p:nvPr/>
        </p:nvCxnSpPr>
        <p:spPr>
          <a:xfrm flipH="1">
            <a:off x="6240162" y="2466688"/>
            <a:ext cx="1026169" cy="276512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45" name="Google Shape;245;p48"/>
          <p:cNvSpPr txBox="1"/>
          <p:nvPr>
            <p:ph idx="4294967295" type="title"/>
          </p:nvPr>
        </p:nvSpPr>
        <p:spPr>
          <a:xfrm>
            <a:off x="163479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Page de partage </a:t>
            </a: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pour votre contact</a:t>
            </a:r>
            <a:endParaRPr/>
          </a:p>
        </p:txBody>
      </p:sp>
      <p:grpSp>
        <p:nvGrpSpPr>
          <p:cNvPr id="246" name="Google Shape;246;p48"/>
          <p:cNvGrpSpPr/>
          <p:nvPr/>
        </p:nvGrpSpPr>
        <p:grpSpPr>
          <a:xfrm>
            <a:off x="6066754" y="651690"/>
            <a:ext cx="3158874" cy="4256667"/>
            <a:chOff x="6066754" y="651690"/>
            <a:chExt cx="3158874" cy="4256667"/>
          </a:xfrm>
        </p:grpSpPr>
        <p:grpSp>
          <p:nvGrpSpPr>
            <p:cNvPr id="247" name="Google Shape;247;p48"/>
            <p:cNvGrpSpPr/>
            <p:nvPr/>
          </p:nvGrpSpPr>
          <p:grpSpPr>
            <a:xfrm>
              <a:off x="7198434" y="1163673"/>
              <a:ext cx="1317477" cy="3516770"/>
              <a:chOff x="7500677" y="948974"/>
              <a:chExt cx="1053076" cy="2811000"/>
            </a:xfrm>
          </p:grpSpPr>
          <p:pic>
            <p:nvPicPr>
              <p:cNvPr id="248" name="Google Shape;248;p48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509732" y="948974"/>
                <a:ext cx="1044021" cy="22593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9" name="Google Shape;249;p48"/>
              <p:cNvSpPr txBox="1"/>
              <p:nvPr/>
            </p:nvSpPr>
            <p:spPr>
              <a:xfrm>
                <a:off x="7500677" y="3257704"/>
                <a:ext cx="1043100" cy="50227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0" lIns="0" spcFirstLastPara="1" rIns="0" wrap="square" tIns="12700">
                <a:spAutoFit/>
              </a:bodyPr>
              <a:lstStyle/>
              <a:p>
                <a:pPr indent="0" lvl="0" marL="1270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fr-FR" sz="1000" u="none" cap="none" strike="noStrik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Email reçu après le téléchargement d’un contenu par votre contact</a:t>
                </a:r>
                <a:endParaRPr b="0" i="0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250" name="Google Shape;250;p48"/>
            <p:cNvPicPr preferRelativeResize="0"/>
            <p:nvPr/>
          </p:nvPicPr>
          <p:blipFill rotWithShape="1">
            <a:blip r:embed="rId6">
              <a:alphaModFix/>
            </a:blip>
            <a:srcRect b="0" l="-13480" r="13478" t="0"/>
            <a:stretch/>
          </p:blipFill>
          <p:spPr>
            <a:xfrm>
              <a:off x="6066754" y="651690"/>
              <a:ext cx="3158874" cy="42566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1" name="Google Shape;251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6325" y="2127550"/>
            <a:ext cx="517425" cy="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1175" y="2170930"/>
            <a:ext cx="543400" cy="4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18800" y="1485775"/>
            <a:ext cx="271050" cy="1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46075" y="3859650"/>
            <a:ext cx="762000" cy="2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83825" y="3800350"/>
            <a:ext cx="882925" cy="2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8"/>
          <p:cNvPicPr preferRelativeResize="0"/>
          <p:nvPr/>
        </p:nvPicPr>
        <p:blipFill rotWithShape="1">
          <a:blip r:embed="rId10">
            <a:alphaModFix/>
          </a:blip>
          <a:srcRect b="0" l="219" r="228" t="0"/>
          <a:stretch/>
        </p:blipFill>
        <p:spPr>
          <a:xfrm>
            <a:off x="6337376" y="1353774"/>
            <a:ext cx="362700" cy="381000"/>
          </a:xfrm>
          <a:prstGeom prst="roundRect">
            <a:avLst>
              <a:gd fmla="val 20616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49"/>
          <p:cNvGrpSpPr/>
          <p:nvPr/>
        </p:nvGrpSpPr>
        <p:grpSpPr>
          <a:xfrm>
            <a:off x="1595813" y="939486"/>
            <a:ext cx="5666995" cy="3682634"/>
            <a:chOff x="1595813" y="954000"/>
            <a:chExt cx="5666995" cy="3682634"/>
          </a:xfrm>
        </p:grpSpPr>
        <p:pic>
          <p:nvPicPr>
            <p:cNvPr id="262" name="Google Shape;262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95813" y="954000"/>
              <a:ext cx="5666995" cy="368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5830" y="1196341"/>
              <a:ext cx="4276164" cy="31066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Google Shape;264;p49"/>
          <p:cNvSpPr txBox="1"/>
          <p:nvPr/>
        </p:nvSpPr>
        <p:spPr>
          <a:xfrm>
            <a:off x="50962" y="2347379"/>
            <a:ext cx="1544851" cy="1795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Durée 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du rendez-vous</a:t>
            </a:r>
            <a:endParaRPr/>
          </a:p>
        </p:txBody>
      </p:sp>
      <p:cxnSp>
        <p:nvCxnSpPr>
          <p:cNvPr id="265" name="Google Shape;265;p49"/>
          <p:cNvCxnSpPr>
            <a:endCxn id="266" idx="3"/>
          </p:cNvCxnSpPr>
          <p:nvPr/>
        </p:nvCxnSpPr>
        <p:spPr>
          <a:xfrm flipH="1">
            <a:off x="1595813" y="2656744"/>
            <a:ext cx="1612800" cy="1404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67" name="Google Shape;267;p49"/>
          <p:cNvCxnSpPr>
            <a:endCxn id="264" idx="3"/>
          </p:cNvCxnSpPr>
          <p:nvPr/>
        </p:nvCxnSpPr>
        <p:spPr>
          <a:xfrm flipH="1">
            <a:off x="1595813" y="2346247"/>
            <a:ext cx="1719900" cy="909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68" name="Google Shape;268;p49"/>
          <p:cNvSpPr txBox="1"/>
          <p:nvPr/>
        </p:nvSpPr>
        <p:spPr>
          <a:xfrm>
            <a:off x="7345308" y="908408"/>
            <a:ext cx="1616176" cy="13054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Recherche dans les rendez-vous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Nota : 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Il est possible de rechercher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par contact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ou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par société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9" name="Google Shape;269;p49"/>
          <p:cNvCxnSpPr>
            <a:stCxn id="268" idx="1"/>
          </p:cNvCxnSpPr>
          <p:nvPr/>
        </p:nvCxnSpPr>
        <p:spPr>
          <a:xfrm rot="10800000">
            <a:off x="5296908" y="1326251"/>
            <a:ext cx="2048400" cy="2349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70" name="Google Shape;270;p49"/>
          <p:cNvSpPr txBox="1"/>
          <p:nvPr/>
        </p:nvSpPr>
        <p:spPr>
          <a:xfrm>
            <a:off x="7337071" y="2914237"/>
            <a:ext cx="1507631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Actions sur un rendez-vous :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1" name="Google Shape;271;p49"/>
          <p:cNvCxnSpPr>
            <a:endCxn id="270" idx="1"/>
          </p:cNvCxnSpPr>
          <p:nvPr/>
        </p:nvCxnSpPr>
        <p:spPr>
          <a:xfrm flipH="1" rot="10800000">
            <a:off x="6310171" y="3074538"/>
            <a:ext cx="1026900" cy="618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72" name="Google Shape;272;p49"/>
          <p:cNvSpPr txBox="1"/>
          <p:nvPr>
            <p:ph idx="4294967295" type="title"/>
          </p:nvPr>
        </p:nvSpPr>
        <p:spPr>
          <a:xfrm>
            <a:off x="169010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Gestion des </a:t>
            </a: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Rendez-vous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273" name="Google Shape;273;p49"/>
          <p:cNvGrpSpPr/>
          <p:nvPr/>
        </p:nvGrpSpPr>
        <p:grpSpPr>
          <a:xfrm>
            <a:off x="5239263" y="1678679"/>
            <a:ext cx="748787" cy="667678"/>
            <a:chOff x="5239263" y="1678679"/>
            <a:chExt cx="748787" cy="667678"/>
          </a:xfrm>
        </p:grpSpPr>
        <p:sp>
          <p:nvSpPr>
            <p:cNvPr id="274" name="Google Shape;274;p49"/>
            <p:cNvSpPr/>
            <p:nvPr/>
          </p:nvSpPr>
          <p:spPr>
            <a:xfrm>
              <a:off x="5239265" y="1678679"/>
              <a:ext cx="647185" cy="536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9"/>
            <p:cNvSpPr/>
            <p:nvPr/>
          </p:nvSpPr>
          <p:spPr>
            <a:xfrm>
              <a:off x="5239265" y="1822602"/>
              <a:ext cx="405886" cy="610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9"/>
            <p:cNvSpPr/>
            <p:nvPr/>
          </p:nvSpPr>
          <p:spPr>
            <a:xfrm>
              <a:off x="5239265" y="1989400"/>
              <a:ext cx="647185" cy="483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9"/>
            <p:cNvSpPr/>
            <p:nvPr/>
          </p:nvSpPr>
          <p:spPr>
            <a:xfrm>
              <a:off x="5239264" y="2143496"/>
              <a:ext cx="748786" cy="483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9"/>
            <p:cNvSpPr/>
            <p:nvPr/>
          </p:nvSpPr>
          <p:spPr>
            <a:xfrm>
              <a:off x="5239263" y="2297976"/>
              <a:ext cx="647185" cy="483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9" name="Google Shape;27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5081" y="3371471"/>
            <a:ext cx="1371610" cy="103347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9"/>
          <p:cNvSpPr txBox="1"/>
          <p:nvPr/>
        </p:nvSpPr>
        <p:spPr>
          <a:xfrm>
            <a:off x="50962" y="2707376"/>
            <a:ext cx="1544851" cy="1795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Etat 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du rendez-vous</a:t>
            </a:r>
            <a:endParaRPr/>
          </a:p>
        </p:txBody>
      </p:sp>
      <p:sp>
        <p:nvSpPr>
          <p:cNvPr id="280" name="Google Shape;280;p49"/>
          <p:cNvSpPr txBox="1"/>
          <p:nvPr/>
        </p:nvSpPr>
        <p:spPr>
          <a:xfrm>
            <a:off x="71140" y="867334"/>
            <a:ext cx="1616176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Les Rendez-vous sont classés du plus récent au plus ancien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6"/>
          <p:cNvGrpSpPr/>
          <p:nvPr/>
        </p:nvGrpSpPr>
        <p:grpSpPr>
          <a:xfrm>
            <a:off x="1595813" y="939486"/>
            <a:ext cx="5666995" cy="3682634"/>
            <a:chOff x="1595813" y="954000"/>
            <a:chExt cx="5666995" cy="3682634"/>
          </a:xfrm>
        </p:grpSpPr>
        <p:pic>
          <p:nvPicPr>
            <p:cNvPr id="286" name="Google Shape;286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95813" y="954000"/>
              <a:ext cx="5666995" cy="368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97072" y="1196341"/>
              <a:ext cx="4213680" cy="31066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8" name="Google Shape;288;p6"/>
          <p:cNvSpPr txBox="1"/>
          <p:nvPr/>
        </p:nvSpPr>
        <p:spPr>
          <a:xfrm>
            <a:off x="73151" y="1511438"/>
            <a:ext cx="1818140" cy="9746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Les onglets présentent les contenus « préparés » / « présentés » / « envoyés »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Tous les contenus sont consultables</a:t>
            </a:r>
            <a:endParaRPr/>
          </a:p>
        </p:txBody>
      </p:sp>
      <p:cxnSp>
        <p:nvCxnSpPr>
          <p:cNvPr id="289" name="Google Shape;289;p6"/>
          <p:cNvCxnSpPr>
            <a:endCxn id="290" idx="3"/>
          </p:cNvCxnSpPr>
          <p:nvPr/>
        </p:nvCxnSpPr>
        <p:spPr>
          <a:xfrm flipH="1">
            <a:off x="1595813" y="1791233"/>
            <a:ext cx="3462300" cy="11598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91" name="Google Shape;291;p6"/>
          <p:cNvCxnSpPr>
            <a:endCxn id="288" idx="3"/>
          </p:cNvCxnSpPr>
          <p:nvPr/>
        </p:nvCxnSpPr>
        <p:spPr>
          <a:xfrm flipH="1">
            <a:off x="1891291" y="1630951"/>
            <a:ext cx="736500" cy="3678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92" name="Google Shape;292;p6"/>
          <p:cNvSpPr txBox="1"/>
          <p:nvPr/>
        </p:nvSpPr>
        <p:spPr>
          <a:xfrm>
            <a:off x="7405081" y="1685015"/>
            <a:ext cx="1616176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 partage peut être dupliquer pour créer un nouveau rendez-vous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3" name="Google Shape;293;p6"/>
          <p:cNvCxnSpPr>
            <a:stCxn id="292" idx="1"/>
          </p:cNvCxnSpPr>
          <p:nvPr/>
        </p:nvCxnSpPr>
        <p:spPr>
          <a:xfrm rot="10800000">
            <a:off x="6363781" y="1361260"/>
            <a:ext cx="1041300" cy="5610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94" name="Google Shape;294;p6"/>
          <p:cNvSpPr txBox="1"/>
          <p:nvPr/>
        </p:nvSpPr>
        <p:spPr>
          <a:xfrm>
            <a:off x="7423223" y="2418897"/>
            <a:ext cx="1507631" cy="1667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Détail du rendez-vous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5" name="Google Shape;295;p6"/>
          <p:cNvCxnSpPr>
            <a:endCxn id="294" idx="1"/>
          </p:cNvCxnSpPr>
          <p:nvPr/>
        </p:nvCxnSpPr>
        <p:spPr>
          <a:xfrm>
            <a:off x="6336323" y="2092153"/>
            <a:ext cx="1086900" cy="4101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96" name="Google Shape;296;p6"/>
          <p:cNvSpPr txBox="1"/>
          <p:nvPr>
            <p:ph idx="4294967295" type="title"/>
          </p:nvPr>
        </p:nvSpPr>
        <p:spPr>
          <a:xfrm>
            <a:off x="169010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Détail d’un </a:t>
            </a: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partage envoyé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290" name="Google Shape;290;p6"/>
          <p:cNvSpPr txBox="1"/>
          <p:nvPr/>
        </p:nvSpPr>
        <p:spPr>
          <a:xfrm>
            <a:off x="50962" y="2707376"/>
            <a:ext cx="1544851" cy="4873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Accès aux informations d’un contact,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possibilité de modifier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7" name="Google Shape;297;p6"/>
          <p:cNvCxnSpPr>
            <a:endCxn id="288" idx="3"/>
          </p:cNvCxnSpPr>
          <p:nvPr/>
        </p:nvCxnSpPr>
        <p:spPr>
          <a:xfrm flipH="1">
            <a:off x="1891291" y="1630951"/>
            <a:ext cx="1445100" cy="3678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98" name="Google Shape;298;p6"/>
          <p:cNvCxnSpPr>
            <a:endCxn id="288" idx="3"/>
          </p:cNvCxnSpPr>
          <p:nvPr/>
        </p:nvCxnSpPr>
        <p:spPr>
          <a:xfrm flipH="1">
            <a:off x="1891291" y="1630951"/>
            <a:ext cx="2511300" cy="3678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299" name="Google Shape;29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58" y="3232478"/>
            <a:ext cx="1514259" cy="131145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6"/>
          <p:cNvSpPr txBox="1"/>
          <p:nvPr/>
        </p:nvSpPr>
        <p:spPr>
          <a:xfrm>
            <a:off x="7405081" y="944582"/>
            <a:ext cx="1616176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 partage peut être transférer avec l’ensemble des élèments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01" name="Google Shape;301;p6"/>
          <p:cNvCxnSpPr/>
          <p:nvPr/>
        </p:nvCxnSpPr>
        <p:spPr>
          <a:xfrm flipH="1">
            <a:off x="5976551" y="1157451"/>
            <a:ext cx="1428530" cy="135721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g1ba5a617f04_0_21"/>
          <p:cNvGrpSpPr/>
          <p:nvPr/>
        </p:nvGrpSpPr>
        <p:grpSpPr>
          <a:xfrm>
            <a:off x="1595812" y="939486"/>
            <a:ext cx="5666995" cy="3682634"/>
            <a:chOff x="1595812" y="954000"/>
            <a:chExt cx="5666995" cy="3682634"/>
          </a:xfrm>
        </p:grpSpPr>
        <p:pic>
          <p:nvPicPr>
            <p:cNvPr id="307" name="Google Shape;307;g1ba5a617f04_0_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95812" y="954000"/>
              <a:ext cx="5666995" cy="368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g1ba5a617f04_0_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63881" y="1157416"/>
              <a:ext cx="4271960" cy="31389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g1ba5a617f04_0_21"/>
          <p:cNvSpPr txBox="1"/>
          <p:nvPr/>
        </p:nvSpPr>
        <p:spPr>
          <a:xfrm>
            <a:off x="363767" y="1048799"/>
            <a:ext cx="964115" cy="4873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Définition d’un titre de rendez-vous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0" name="Google Shape;310;g1ba5a617f04_0_21"/>
          <p:cNvCxnSpPr>
            <a:stCxn id="311" idx="3"/>
          </p:cNvCxnSpPr>
          <p:nvPr/>
        </p:nvCxnSpPr>
        <p:spPr>
          <a:xfrm flipH="1" rot="10800000">
            <a:off x="1379173" y="1695738"/>
            <a:ext cx="2266200" cy="3681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12" name="Google Shape;312;g1ba5a617f04_0_21"/>
          <p:cNvSpPr txBox="1"/>
          <p:nvPr/>
        </p:nvSpPr>
        <p:spPr>
          <a:xfrm>
            <a:off x="7774558" y="1221327"/>
            <a:ext cx="1050300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Enregistrement de vos paramètres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3" name="Google Shape;313;g1ba5a617f04_0_21"/>
          <p:cNvCxnSpPr>
            <a:stCxn id="312" idx="1"/>
          </p:cNvCxnSpPr>
          <p:nvPr/>
        </p:nvCxnSpPr>
        <p:spPr>
          <a:xfrm rot="10800000">
            <a:off x="6297958" y="1314572"/>
            <a:ext cx="1476600" cy="1440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14" name="Google Shape;314;g1ba5a617f04_0_21"/>
          <p:cNvSpPr txBox="1"/>
          <p:nvPr/>
        </p:nvSpPr>
        <p:spPr>
          <a:xfrm>
            <a:off x="249967" y="2977838"/>
            <a:ext cx="1030200" cy="8079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Choix de la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fréquence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de la présentation :</a:t>
            </a:r>
            <a:b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-&gt; unique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-&gt; récurrente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5" name="Google Shape;315;g1ba5a617f04_0_21"/>
          <p:cNvCxnSpPr>
            <a:endCxn id="314" idx="3"/>
          </p:cNvCxnSpPr>
          <p:nvPr/>
        </p:nvCxnSpPr>
        <p:spPr>
          <a:xfrm flipH="1">
            <a:off x="1280167" y="2163795"/>
            <a:ext cx="2671200" cy="12180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316" name="Google Shape;316;g1ba5a617f04_0_21"/>
          <p:cNvCxnSpPr>
            <a:endCxn id="309" idx="3"/>
          </p:cNvCxnSpPr>
          <p:nvPr/>
        </p:nvCxnSpPr>
        <p:spPr>
          <a:xfrm rot="10800000">
            <a:off x="1327882" y="1292456"/>
            <a:ext cx="2506800" cy="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11" name="Google Shape;311;g1ba5a617f04_0_21"/>
          <p:cNvSpPr txBox="1"/>
          <p:nvPr/>
        </p:nvSpPr>
        <p:spPr>
          <a:xfrm>
            <a:off x="196273" y="1826594"/>
            <a:ext cx="1182900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Choix du type de contenus à présenter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g1ba5a617f04_0_21"/>
          <p:cNvSpPr txBox="1"/>
          <p:nvPr/>
        </p:nvSpPr>
        <p:spPr>
          <a:xfrm>
            <a:off x="7329072" y="2060677"/>
            <a:ext cx="1618655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Il est possible d’afficher le rendez-vous sur la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page d’accueil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8" name="Google Shape;318;g1ba5a617f04_0_21"/>
          <p:cNvCxnSpPr>
            <a:stCxn id="319" idx="1"/>
          </p:cNvCxnSpPr>
          <p:nvPr/>
        </p:nvCxnSpPr>
        <p:spPr>
          <a:xfrm rot="10800000">
            <a:off x="4429361" y="2535259"/>
            <a:ext cx="3229200" cy="5259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19" name="Google Shape;319;g1ba5a617f04_0_21"/>
          <p:cNvSpPr txBox="1"/>
          <p:nvPr/>
        </p:nvSpPr>
        <p:spPr>
          <a:xfrm>
            <a:off x="7658561" y="2900858"/>
            <a:ext cx="1124100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Enregistrement des paramètres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g1ba5a617f04_0_21"/>
          <p:cNvSpPr txBox="1"/>
          <p:nvPr>
            <p:ph idx="4294967295" type="title"/>
          </p:nvPr>
        </p:nvSpPr>
        <p:spPr>
          <a:xfrm>
            <a:off x="169010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Préparation</a:t>
            </a: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 d’un </a:t>
            </a:r>
            <a:r>
              <a:rPr b="0" i="0" lang="fr-FR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Rendez-vous</a:t>
            </a: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 1/2</a:t>
            </a:r>
            <a:endParaRPr/>
          </a:p>
        </p:txBody>
      </p:sp>
      <p:pic>
        <p:nvPicPr>
          <p:cNvPr id="321" name="Google Shape;321;g1ba5a617f04_0_21"/>
          <p:cNvPicPr preferRelativeResize="0"/>
          <p:nvPr/>
        </p:nvPicPr>
        <p:blipFill rotWithShape="1">
          <a:blip r:embed="rId5">
            <a:alphaModFix/>
          </a:blip>
          <a:srcRect b="0" l="219" r="228" t="0"/>
          <a:stretch/>
        </p:blipFill>
        <p:spPr>
          <a:xfrm>
            <a:off x="5193325" y="3485375"/>
            <a:ext cx="633900" cy="525900"/>
          </a:xfrm>
          <a:prstGeom prst="roundRect">
            <a:avLst>
              <a:gd fmla="val 20616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2"/>
          <p:cNvGrpSpPr/>
          <p:nvPr/>
        </p:nvGrpSpPr>
        <p:grpSpPr>
          <a:xfrm>
            <a:off x="513958" y="760103"/>
            <a:ext cx="2615998" cy="2139050"/>
            <a:chOff x="513958" y="723738"/>
            <a:chExt cx="2615998" cy="2139050"/>
          </a:xfrm>
        </p:grpSpPr>
        <p:grpSp>
          <p:nvGrpSpPr>
            <p:cNvPr id="327" name="Google Shape;327;p2"/>
            <p:cNvGrpSpPr/>
            <p:nvPr/>
          </p:nvGrpSpPr>
          <p:grpSpPr>
            <a:xfrm>
              <a:off x="513958" y="723738"/>
              <a:ext cx="2615998" cy="2139050"/>
              <a:chOff x="513958" y="719021"/>
              <a:chExt cx="2615998" cy="2139050"/>
            </a:xfrm>
          </p:grpSpPr>
          <p:grpSp>
            <p:nvGrpSpPr>
              <p:cNvPr id="328" name="Google Shape;328;p2"/>
              <p:cNvGrpSpPr/>
              <p:nvPr/>
            </p:nvGrpSpPr>
            <p:grpSpPr>
              <a:xfrm>
                <a:off x="513958" y="719021"/>
                <a:ext cx="2615998" cy="2139050"/>
                <a:chOff x="513958" y="719021"/>
                <a:chExt cx="2615998" cy="2139050"/>
              </a:xfrm>
            </p:grpSpPr>
            <p:grpSp>
              <p:nvGrpSpPr>
                <p:cNvPr id="329" name="Google Shape;329;p2"/>
                <p:cNvGrpSpPr/>
                <p:nvPr/>
              </p:nvGrpSpPr>
              <p:grpSpPr>
                <a:xfrm>
                  <a:off x="838652" y="826230"/>
                  <a:ext cx="2291304" cy="2031841"/>
                  <a:chOff x="838652" y="826230"/>
                  <a:chExt cx="2291304" cy="2031841"/>
                </a:xfrm>
              </p:grpSpPr>
              <p:pic>
                <p:nvPicPr>
                  <p:cNvPr id="330" name="Google Shape;330;p2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838652" y="826230"/>
                    <a:ext cx="2291304" cy="148897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31" name="Google Shape;331;p2"/>
                  <p:cNvSpPr txBox="1"/>
                  <p:nvPr/>
                </p:nvSpPr>
                <p:spPr>
                  <a:xfrm>
                    <a:off x="955827" y="2383582"/>
                    <a:ext cx="1626735" cy="474489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12700">
                    <a:spAutoFit/>
                  </a:bodyPr>
                  <a:lstStyle/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1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Sélection des contenus </a:t>
                    </a: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et choix de l’ordre par glisser/déposer</a:t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332" name="Google Shape;332;p2"/>
                <p:cNvSpPr txBox="1"/>
                <p:nvPr/>
              </p:nvSpPr>
              <p:spPr>
                <a:xfrm>
                  <a:off x="513958" y="719021"/>
                  <a:ext cx="224572" cy="276999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fr-FR" sz="12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1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33" name="Google Shape;333;p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122798" y="935832"/>
                <a:ext cx="1700175" cy="12272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334" name="Google Shape;334;p2"/>
            <p:cNvCxnSpPr>
              <a:endCxn id="331" idx="0"/>
            </p:cNvCxnSpPr>
            <p:nvPr/>
          </p:nvCxnSpPr>
          <p:spPr>
            <a:xfrm flipH="1">
              <a:off x="1769195" y="1660499"/>
              <a:ext cx="319200" cy="7278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335" name="Google Shape;335;p2"/>
          <p:cNvGrpSpPr/>
          <p:nvPr/>
        </p:nvGrpSpPr>
        <p:grpSpPr>
          <a:xfrm>
            <a:off x="513958" y="3002075"/>
            <a:ext cx="2834510" cy="1992998"/>
            <a:chOff x="513958" y="2950122"/>
            <a:chExt cx="2834510" cy="1992998"/>
          </a:xfrm>
        </p:grpSpPr>
        <p:grpSp>
          <p:nvGrpSpPr>
            <p:cNvPr id="336" name="Google Shape;336;p2"/>
            <p:cNvGrpSpPr/>
            <p:nvPr/>
          </p:nvGrpSpPr>
          <p:grpSpPr>
            <a:xfrm>
              <a:off x="513958" y="2950122"/>
              <a:ext cx="2834510" cy="1992998"/>
              <a:chOff x="513958" y="3078268"/>
              <a:chExt cx="2834510" cy="1992998"/>
            </a:xfrm>
          </p:grpSpPr>
          <p:grpSp>
            <p:nvGrpSpPr>
              <p:cNvPr id="337" name="Google Shape;337;p2"/>
              <p:cNvGrpSpPr/>
              <p:nvPr/>
            </p:nvGrpSpPr>
            <p:grpSpPr>
              <a:xfrm>
                <a:off x="513958" y="3078268"/>
                <a:ext cx="2834510" cy="1992998"/>
                <a:chOff x="513958" y="3078268"/>
                <a:chExt cx="2834510" cy="1992998"/>
              </a:xfrm>
            </p:grpSpPr>
            <p:pic>
              <p:nvPicPr>
                <p:cNvPr id="338" name="Google Shape;338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834052" y="3199344"/>
                  <a:ext cx="2291304" cy="14889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39" name="Google Shape;339;p2"/>
                <p:cNvSpPr txBox="1"/>
                <p:nvPr/>
              </p:nvSpPr>
              <p:spPr>
                <a:xfrm>
                  <a:off x="610941" y="4750665"/>
                  <a:ext cx="2737527" cy="320601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12700">
                  <a:spAutoFit/>
                </a:bodyPr>
                <a:lstStyle/>
                <a:p>
                  <a:pPr indent="0" lvl="0" marL="1270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0" i="0" lang="fr-FR" sz="1000" u="none" cap="none" strike="noStrike">
                      <a:solidFill>
                        <a:schemeClr val="dk2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Les rendez-vous préparés peuvent être lancés </a:t>
                  </a:r>
                  <a:r>
                    <a:rPr b="1" i="0" lang="fr-FR" sz="1000" u="none" cap="none" strike="noStrike">
                      <a:solidFill>
                        <a:schemeClr val="dk2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depuis la page d’accueil</a:t>
                  </a:r>
                  <a:endParaRPr b="1" i="0" sz="14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40" name="Google Shape;340;p2"/>
                <p:cNvSpPr txBox="1"/>
                <p:nvPr/>
              </p:nvSpPr>
              <p:spPr>
                <a:xfrm>
                  <a:off x="513958" y="3078268"/>
                  <a:ext cx="224572" cy="276999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fr-FR" sz="12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3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41" name="Google Shape;341;p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1101180" y="3288948"/>
                <a:ext cx="1721793" cy="12577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342" name="Google Shape;342;p2"/>
            <p:cNvCxnSpPr>
              <a:stCxn id="339" idx="0"/>
            </p:cNvCxnSpPr>
            <p:nvPr/>
          </p:nvCxnSpPr>
          <p:spPr>
            <a:xfrm rot="10800000">
              <a:off x="1416904" y="4301819"/>
              <a:ext cx="562800" cy="3207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343" name="Google Shape;343;p2"/>
          <p:cNvGrpSpPr/>
          <p:nvPr/>
        </p:nvGrpSpPr>
        <p:grpSpPr>
          <a:xfrm>
            <a:off x="4026014" y="924962"/>
            <a:ext cx="4897860" cy="3803268"/>
            <a:chOff x="4026014" y="924962"/>
            <a:chExt cx="4897860" cy="3803268"/>
          </a:xfrm>
        </p:grpSpPr>
        <p:grpSp>
          <p:nvGrpSpPr>
            <p:cNvPr id="344" name="Google Shape;344;p2"/>
            <p:cNvGrpSpPr/>
            <p:nvPr/>
          </p:nvGrpSpPr>
          <p:grpSpPr>
            <a:xfrm>
              <a:off x="4026014" y="924962"/>
              <a:ext cx="4897860" cy="3803268"/>
              <a:chOff x="4026014" y="924962"/>
              <a:chExt cx="4897860" cy="3803268"/>
            </a:xfrm>
          </p:grpSpPr>
          <p:grpSp>
            <p:nvGrpSpPr>
              <p:cNvPr id="345" name="Google Shape;345;p2"/>
              <p:cNvGrpSpPr/>
              <p:nvPr/>
            </p:nvGrpSpPr>
            <p:grpSpPr>
              <a:xfrm>
                <a:off x="4026014" y="924962"/>
                <a:ext cx="4335905" cy="3803268"/>
                <a:chOff x="4026014" y="1328624"/>
                <a:chExt cx="4335905" cy="3803268"/>
              </a:xfrm>
            </p:grpSpPr>
            <p:grpSp>
              <p:nvGrpSpPr>
                <p:cNvPr id="346" name="Google Shape;346;p2"/>
                <p:cNvGrpSpPr/>
                <p:nvPr/>
              </p:nvGrpSpPr>
              <p:grpSpPr>
                <a:xfrm>
                  <a:off x="4026014" y="1328624"/>
                  <a:ext cx="4335905" cy="3803268"/>
                  <a:chOff x="4026014" y="1390408"/>
                  <a:chExt cx="4335905" cy="3803268"/>
                </a:xfrm>
              </p:grpSpPr>
              <p:pic>
                <p:nvPicPr>
                  <p:cNvPr id="347" name="Google Shape;347;p2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4287014" y="2076812"/>
                    <a:ext cx="4074905" cy="264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48" name="Google Shape;348;p2"/>
                  <p:cNvSpPr txBox="1"/>
                  <p:nvPr/>
                </p:nvSpPr>
                <p:spPr>
                  <a:xfrm>
                    <a:off x="4147752" y="1421000"/>
                    <a:ext cx="1483708" cy="474489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12700">
                    <a:spAutoFit/>
                  </a:bodyPr>
                  <a:lstStyle/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Gestion des paramètres d’envoi et du rendez-vous</a:t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349" name="Google Shape;349;p2"/>
                  <p:cNvSpPr txBox="1"/>
                  <p:nvPr/>
                </p:nvSpPr>
                <p:spPr>
                  <a:xfrm>
                    <a:off x="6502884" y="1390408"/>
                    <a:ext cx="1003194" cy="320601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12700">
                    <a:spAutoFit/>
                  </a:bodyPr>
                  <a:lstStyle/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Sauvegarder le rendez-vous</a:t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350" name="Google Shape;350;p2"/>
                  <p:cNvSpPr txBox="1"/>
                  <p:nvPr/>
                </p:nvSpPr>
                <p:spPr>
                  <a:xfrm>
                    <a:off x="4026014" y="1991901"/>
                    <a:ext cx="224572" cy="276999"/>
                  </a:xfrm>
                  <a:prstGeom prst="rect">
                    <a:avLst/>
                  </a:prstGeom>
                  <a:solidFill>
                    <a:srgbClr val="D6D6D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b="0" i="0" lang="fr-FR" sz="12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2</a:t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" name="Google Shape;351;p2"/>
                  <p:cNvSpPr txBox="1"/>
                  <p:nvPr/>
                </p:nvSpPr>
                <p:spPr>
                  <a:xfrm>
                    <a:off x="4973291" y="4719187"/>
                    <a:ext cx="1818806" cy="474489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12700">
                    <a:spAutoFit/>
                  </a:bodyPr>
                  <a:lstStyle/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Visualisation du rendez-vous avec le contenu sélectionné</a:t>
                    </a:r>
                    <a:endParaRPr b="0" i="0" sz="1000" u="none" cap="none" strike="noStrike">
                      <a:solidFill>
                        <a:schemeClr val="dk2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pic>
              <p:nvPicPr>
                <p:cNvPr id="352" name="Google Shape;352;p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4786183" y="2178088"/>
                  <a:ext cx="3052119" cy="22325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53" name="Google Shape;353;p2"/>
              <p:cNvSpPr txBox="1"/>
              <p:nvPr/>
            </p:nvSpPr>
            <p:spPr>
              <a:xfrm>
                <a:off x="7920680" y="1160465"/>
                <a:ext cx="1003194" cy="32060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0" lIns="0" spcFirstLastPara="1" rIns="0" wrap="square" tIns="12700">
                <a:spAutoFit/>
              </a:bodyPr>
              <a:lstStyle/>
              <a:p>
                <a:pPr indent="0" lvl="0" marL="1270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fr-FR" sz="1000" u="none" cap="none" strike="noStrik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Choix du </a:t>
                </a:r>
                <a:r>
                  <a:rPr b="1" i="0" lang="fr-FR" sz="1000" u="none" cap="none" strike="noStrik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mode de navigation</a:t>
                </a:r>
                <a:endParaRPr b="1" i="0" sz="14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cxnSp>
          <p:nvCxnSpPr>
            <p:cNvPr id="354" name="Google Shape;354;p2"/>
            <p:cNvCxnSpPr>
              <a:endCxn id="349" idx="2"/>
            </p:cNvCxnSpPr>
            <p:nvPr/>
          </p:nvCxnSpPr>
          <p:spPr>
            <a:xfrm rot="10800000">
              <a:off x="7004481" y="1245563"/>
              <a:ext cx="618900" cy="6033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55" name="Google Shape;355;p2"/>
            <p:cNvCxnSpPr>
              <a:endCxn id="348" idx="2"/>
            </p:cNvCxnSpPr>
            <p:nvPr/>
          </p:nvCxnSpPr>
          <p:spPr>
            <a:xfrm rot="10800000">
              <a:off x="4889606" y="1430043"/>
              <a:ext cx="1199400" cy="4188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56" name="Google Shape;356;p2"/>
            <p:cNvCxnSpPr>
              <a:endCxn id="353" idx="2"/>
            </p:cNvCxnSpPr>
            <p:nvPr/>
          </p:nvCxnSpPr>
          <p:spPr>
            <a:xfrm flipH="1" rot="10800000">
              <a:off x="7591277" y="1481066"/>
              <a:ext cx="831000" cy="5727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57" name="Google Shape;357;p2"/>
            <p:cNvCxnSpPr>
              <a:endCxn id="351" idx="0"/>
            </p:cNvCxnSpPr>
            <p:nvPr/>
          </p:nvCxnSpPr>
          <p:spPr>
            <a:xfrm flipH="1">
              <a:off x="5882694" y="3554741"/>
              <a:ext cx="320400" cy="6990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358" name="Google Shape;358;p2"/>
          <p:cNvSpPr txBox="1"/>
          <p:nvPr>
            <p:ph idx="4294967295" type="title"/>
          </p:nvPr>
        </p:nvSpPr>
        <p:spPr>
          <a:xfrm>
            <a:off x="167314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Préparation</a:t>
            </a: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 d’un </a:t>
            </a:r>
            <a:r>
              <a:rPr b="0" i="0" lang="fr-FR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Rendez-vous</a:t>
            </a: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 2/2</a:t>
            </a:r>
            <a:endParaRPr/>
          </a:p>
        </p:txBody>
      </p:sp>
      <p:pic>
        <p:nvPicPr>
          <p:cNvPr id="359" name="Google Shape;359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1150" y="3421875"/>
            <a:ext cx="631625" cy="3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23675" y="4084900"/>
            <a:ext cx="466750" cy="26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3"/>
          <p:cNvGrpSpPr/>
          <p:nvPr/>
        </p:nvGrpSpPr>
        <p:grpSpPr>
          <a:xfrm>
            <a:off x="3177388" y="975271"/>
            <a:ext cx="5728182" cy="3543981"/>
            <a:chOff x="3177388" y="1381670"/>
            <a:chExt cx="5728182" cy="3543981"/>
          </a:xfrm>
        </p:grpSpPr>
        <p:grpSp>
          <p:nvGrpSpPr>
            <p:cNvPr id="366" name="Google Shape;366;p3"/>
            <p:cNvGrpSpPr/>
            <p:nvPr/>
          </p:nvGrpSpPr>
          <p:grpSpPr>
            <a:xfrm>
              <a:off x="3177388" y="1381670"/>
              <a:ext cx="5728182" cy="3543981"/>
              <a:chOff x="3177388" y="1381670"/>
              <a:chExt cx="5728182" cy="3543981"/>
            </a:xfrm>
          </p:grpSpPr>
          <p:grpSp>
            <p:nvGrpSpPr>
              <p:cNvPr id="367" name="Google Shape;367;p3"/>
              <p:cNvGrpSpPr/>
              <p:nvPr/>
            </p:nvGrpSpPr>
            <p:grpSpPr>
              <a:xfrm>
                <a:off x="3177388" y="1381670"/>
                <a:ext cx="5728182" cy="3543981"/>
                <a:chOff x="3177388" y="1381670"/>
                <a:chExt cx="5728182" cy="3543981"/>
              </a:xfrm>
            </p:grpSpPr>
            <p:grpSp>
              <p:nvGrpSpPr>
                <p:cNvPr id="368" name="Google Shape;368;p3"/>
                <p:cNvGrpSpPr/>
                <p:nvPr/>
              </p:nvGrpSpPr>
              <p:grpSpPr>
                <a:xfrm>
                  <a:off x="3177388" y="1381670"/>
                  <a:ext cx="5728182" cy="3543981"/>
                  <a:chOff x="3177388" y="1443454"/>
                  <a:chExt cx="5728182" cy="3543981"/>
                </a:xfrm>
              </p:grpSpPr>
              <p:pic>
                <p:nvPicPr>
                  <p:cNvPr id="369" name="Google Shape;369;p3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4287014" y="2076812"/>
                    <a:ext cx="4074905" cy="26480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70" name="Google Shape;370;p3"/>
                  <p:cNvSpPr txBox="1"/>
                  <p:nvPr/>
                </p:nvSpPr>
                <p:spPr>
                  <a:xfrm>
                    <a:off x="3177388" y="2592026"/>
                    <a:ext cx="1387272" cy="474489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12700">
                    <a:spAutoFit/>
                  </a:bodyPr>
                  <a:lstStyle/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Visualisation du document en « mode consultation »</a:t>
                    </a:r>
                    <a:endParaRPr b="0" i="0" sz="1000" u="none" cap="none" strike="noStrike">
                      <a:solidFill>
                        <a:schemeClr val="dk2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371" name="Google Shape;371;p3"/>
                  <p:cNvSpPr txBox="1"/>
                  <p:nvPr/>
                </p:nvSpPr>
                <p:spPr>
                  <a:xfrm>
                    <a:off x="5000351" y="1443454"/>
                    <a:ext cx="2753313" cy="474489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12700">
                    <a:spAutoFit/>
                  </a:bodyPr>
                  <a:lstStyle/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Import d’un contenu depuis votre appareil.</a:t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Un contenu peut aussi être ajouté par</a:t>
                    </a:r>
                    <a:endParaRPr/>
                  </a:p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 </a:t>
                    </a:r>
                    <a:r>
                      <a:rPr b="1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un simple « glisser / déposer »</a:t>
                    </a: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. </a:t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372" name="Google Shape;372;p3"/>
                  <p:cNvSpPr txBox="1"/>
                  <p:nvPr/>
                </p:nvSpPr>
                <p:spPr>
                  <a:xfrm>
                    <a:off x="7364470" y="4820723"/>
                    <a:ext cx="1541100" cy="166712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12700">
                    <a:spAutoFit/>
                  </a:bodyPr>
                  <a:lstStyle/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Edition du document</a:t>
                    </a:r>
                    <a:endParaRPr b="0" i="0" sz="1000" u="none" cap="none" strike="noStrike">
                      <a:solidFill>
                        <a:schemeClr val="dk2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373" name="Google Shape;373;p3"/>
                  <p:cNvSpPr txBox="1"/>
                  <p:nvPr/>
                </p:nvSpPr>
                <p:spPr>
                  <a:xfrm>
                    <a:off x="4026014" y="1991901"/>
                    <a:ext cx="224572" cy="276999"/>
                  </a:xfrm>
                  <a:prstGeom prst="rect">
                    <a:avLst/>
                  </a:prstGeom>
                  <a:solidFill>
                    <a:srgbClr val="D6D6D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b="0" i="0" lang="fr-FR" sz="1200" u="none" cap="none" strike="noStrik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2</a:t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4" name="Google Shape;374;p3"/>
                  <p:cNvSpPr txBox="1"/>
                  <p:nvPr/>
                </p:nvSpPr>
                <p:spPr>
                  <a:xfrm>
                    <a:off x="4304174" y="4639975"/>
                    <a:ext cx="1976973" cy="320601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12700">
                    <a:spAutoFit/>
                  </a:bodyPr>
                  <a:lstStyle/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Rendre visible le document en présentation</a:t>
                    </a:r>
                    <a:endParaRPr b="0" i="0" sz="1000" u="none" cap="none" strike="noStrike">
                      <a:solidFill>
                        <a:schemeClr val="dk2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pic>
              <p:nvPicPr>
                <p:cNvPr id="375" name="Google Shape;375;p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4746191" y="2154810"/>
                  <a:ext cx="3083359" cy="22484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76" name="Google Shape;376;p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495380" y="3674158"/>
                <a:ext cx="1228692" cy="10241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377" name="Google Shape;377;p3"/>
            <p:cNvCxnSpPr>
              <a:endCxn id="370" idx="3"/>
            </p:cNvCxnSpPr>
            <p:nvPr/>
          </p:nvCxnSpPr>
          <p:spPr>
            <a:xfrm rot="10800000">
              <a:off x="4564660" y="2767487"/>
              <a:ext cx="1017600" cy="2748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78" name="Google Shape;378;p3"/>
            <p:cNvCxnSpPr>
              <a:endCxn id="376" idx="0"/>
            </p:cNvCxnSpPr>
            <p:nvPr/>
          </p:nvCxnSpPr>
          <p:spPr>
            <a:xfrm>
              <a:off x="7252326" y="3351358"/>
              <a:ext cx="857400" cy="3228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79" name="Google Shape;379;p3"/>
            <p:cNvCxnSpPr>
              <a:endCxn id="374" idx="0"/>
            </p:cNvCxnSpPr>
            <p:nvPr/>
          </p:nvCxnSpPr>
          <p:spPr>
            <a:xfrm flipH="1">
              <a:off x="5292661" y="4063091"/>
              <a:ext cx="1354200" cy="5151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380" name="Google Shape;380;p3"/>
            <p:cNvCxnSpPr>
              <a:endCxn id="371" idx="2"/>
            </p:cNvCxnSpPr>
            <p:nvPr/>
          </p:nvCxnSpPr>
          <p:spPr>
            <a:xfrm flipH="1" rot="10800000">
              <a:off x="6324508" y="1856159"/>
              <a:ext cx="52500" cy="3483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381" name="Google Shape;381;p3"/>
          <p:cNvGrpSpPr/>
          <p:nvPr/>
        </p:nvGrpSpPr>
        <p:grpSpPr>
          <a:xfrm>
            <a:off x="513958" y="719021"/>
            <a:ext cx="2615998" cy="1916789"/>
            <a:chOff x="513958" y="719021"/>
            <a:chExt cx="2615998" cy="1916789"/>
          </a:xfrm>
        </p:grpSpPr>
        <p:grpSp>
          <p:nvGrpSpPr>
            <p:cNvPr id="382" name="Google Shape;382;p3"/>
            <p:cNvGrpSpPr/>
            <p:nvPr/>
          </p:nvGrpSpPr>
          <p:grpSpPr>
            <a:xfrm>
              <a:off x="513958" y="719021"/>
              <a:ext cx="2615998" cy="1916789"/>
              <a:chOff x="513958" y="719021"/>
              <a:chExt cx="2615998" cy="1916789"/>
            </a:xfrm>
          </p:grpSpPr>
          <p:grpSp>
            <p:nvGrpSpPr>
              <p:cNvPr id="383" name="Google Shape;383;p3"/>
              <p:cNvGrpSpPr/>
              <p:nvPr/>
            </p:nvGrpSpPr>
            <p:grpSpPr>
              <a:xfrm>
                <a:off x="513958" y="719021"/>
                <a:ext cx="2615998" cy="1916789"/>
                <a:chOff x="513958" y="719021"/>
                <a:chExt cx="2615998" cy="1916789"/>
              </a:xfrm>
            </p:grpSpPr>
            <p:grpSp>
              <p:nvGrpSpPr>
                <p:cNvPr id="384" name="Google Shape;384;p3"/>
                <p:cNvGrpSpPr/>
                <p:nvPr/>
              </p:nvGrpSpPr>
              <p:grpSpPr>
                <a:xfrm>
                  <a:off x="838652" y="826230"/>
                  <a:ext cx="2291304" cy="1809580"/>
                  <a:chOff x="838652" y="826230"/>
                  <a:chExt cx="2291304" cy="1809580"/>
                </a:xfrm>
              </p:grpSpPr>
              <p:pic>
                <p:nvPicPr>
                  <p:cNvPr id="385" name="Google Shape;385;p3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838652" y="826230"/>
                    <a:ext cx="2291304" cy="148897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86" name="Google Shape;386;p3"/>
                  <p:cNvSpPr txBox="1"/>
                  <p:nvPr/>
                </p:nvSpPr>
                <p:spPr>
                  <a:xfrm>
                    <a:off x="966923" y="2315209"/>
                    <a:ext cx="1192824" cy="320601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12700">
                    <a:spAutoFit/>
                  </a:bodyPr>
                  <a:lstStyle/>
                  <a:p>
                    <a:pPr indent="0" lvl="0" marL="1270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fr-FR" sz="10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rPr>
                      <a:t>Accès depuis la page d’accueil</a:t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387" name="Google Shape;387;p3"/>
                <p:cNvSpPr txBox="1"/>
                <p:nvPr/>
              </p:nvSpPr>
              <p:spPr>
                <a:xfrm>
                  <a:off x="513958" y="719021"/>
                  <a:ext cx="224572" cy="276999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0" lang="fr-FR" sz="1200" u="none" cap="none" strike="noStrike">
                      <a:solidFill>
                        <a:srgbClr val="00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1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88" name="Google Shape;388;p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1126073" y="913008"/>
                <a:ext cx="1695591" cy="12558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389" name="Google Shape;389;p3"/>
            <p:cNvCxnSpPr>
              <a:endCxn id="386" idx="3"/>
            </p:cNvCxnSpPr>
            <p:nvPr/>
          </p:nvCxnSpPr>
          <p:spPr>
            <a:xfrm flipH="1">
              <a:off x="2159747" y="2123910"/>
              <a:ext cx="570000" cy="351600"/>
            </a:xfrm>
            <a:prstGeom prst="straightConnector1">
              <a:avLst/>
            </a:prstGeom>
            <a:noFill/>
            <a:ln cap="flat" cmpd="sng" w="25400">
              <a:solidFill>
                <a:schemeClr val="accent4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390" name="Google Shape;390;p3"/>
          <p:cNvSpPr txBox="1"/>
          <p:nvPr>
            <p:ph idx="4294967295" type="title"/>
          </p:nvPr>
        </p:nvSpPr>
        <p:spPr>
          <a:xfrm>
            <a:off x="182735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Espace </a:t>
            </a:r>
            <a:r>
              <a:rPr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Personnel</a:t>
            </a: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– Ajouter </a:t>
            </a:r>
            <a:r>
              <a:rPr b="1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votre</a:t>
            </a: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contenu dans l’application</a:t>
            </a:r>
            <a:endParaRPr>
              <a:solidFill>
                <a:schemeClr val="accent4"/>
              </a:solidFill>
            </a:endParaRPr>
          </a:p>
        </p:txBody>
      </p:sp>
      <p:grpSp>
        <p:nvGrpSpPr>
          <p:cNvPr id="391" name="Google Shape;391;p3"/>
          <p:cNvGrpSpPr/>
          <p:nvPr/>
        </p:nvGrpSpPr>
        <p:grpSpPr>
          <a:xfrm>
            <a:off x="246288" y="2794638"/>
            <a:ext cx="3099663" cy="2210646"/>
            <a:chOff x="248805" y="2798278"/>
            <a:chExt cx="3099663" cy="2210646"/>
          </a:xfrm>
        </p:grpSpPr>
        <p:grpSp>
          <p:nvGrpSpPr>
            <p:cNvPr id="392" name="Google Shape;392;p3"/>
            <p:cNvGrpSpPr/>
            <p:nvPr/>
          </p:nvGrpSpPr>
          <p:grpSpPr>
            <a:xfrm>
              <a:off x="610941" y="3097746"/>
              <a:ext cx="2737527" cy="1911178"/>
              <a:chOff x="610941" y="3097746"/>
              <a:chExt cx="2737527" cy="1911178"/>
            </a:xfrm>
          </p:grpSpPr>
          <p:grpSp>
            <p:nvGrpSpPr>
              <p:cNvPr id="393" name="Google Shape;393;p3"/>
              <p:cNvGrpSpPr/>
              <p:nvPr/>
            </p:nvGrpSpPr>
            <p:grpSpPr>
              <a:xfrm>
                <a:off x="610941" y="3097746"/>
                <a:ext cx="2737527" cy="1911178"/>
                <a:chOff x="610941" y="3097746"/>
                <a:chExt cx="2737527" cy="1911178"/>
              </a:xfrm>
            </p:grpSpPr>
            <p:pic>
              <p:nvPicPr>
                <p:cNvPr id="394" name="Google Shape;394;p3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834052" y="3097746"/>
                  <a:ext cx="2291304" cy="14889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5" name="Google Shape;395;p3"/>
                <p:cNvSpPr txBox="1"/>
                <p:nvPr/>
              </p:nvSpPr>
              <p:spPr>
                <a:xfrm>
                  <a:off x="610941" y="4688323"/>
                  <a:ext cx="2737527" cy="320601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12700">
                  <a:spAutoFit/>
                </a:bodyPr>
                <a:lstStyle/>
                <a:p>
                  <a:pPr indent="0" lvl="0" marL="1270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0" i="0" lang="fr-FR" sz="1000" u="none" cap="none" strike="noStrike">
                      <a:solidFill>
                        <a:schemeClr val="dk2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Accès aux contenus de l’espace en présentation et disponible au partage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pic>
            <p:nvPicPr>
              <p:cNvPr id="396" name="Google Shape;396;p3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102285" y="3188085"/>
                <a:ext cx="1718706" cy="1258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7" name="Google Shape;397;p3"/>
            <p:cNvSpPr txBox="1"/>
            <p:nvPr/>
          </p:nvSpPr>
          <p:spPr>
            <a:xfrm>
              <a:off x="248805" y="2798278"/>
              <a:ext cx="224572" cy="276999"/>
            </a:xfrm>
            <a:prstGeom prst="rect">
              <a:avLst/>
            </a:prstGeom>
            <a:solidFill>
              <a:srgbClr val="D6D6D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fr-FR" sz="12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"/>
            <p:cNvSpPr txBox="1"/>
            <p:nvPr/>
          </p:nvSpPr>
          <p:spPr>
            <a:xfrm>
              <a:off x="478550" y="2841266"/>
              <a:ext cx="2798507" cy="16671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Rubrique </a:t>
              </a:r>
              <a:r>
                <a:rPr b="1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« Mes contenus personnalisés »</a:t>
              </a:r>
              <a:endParaRPr b="1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99" name="Google Shape;399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0525" y="1782725"/>
            <a:ext cx="432350" cy="2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14875" y="4064750"/>
            <a:ext cx="432350" cy="25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"/>
          <p:cNvSpPr txBox="1"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129" y="3457621"/>
            <a:ext cx="3812460" cy="71435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7"/>
          <p:cNvSpPr txBox="1"/>
          <p:nvPr/>
        </p:nvSpPr>
        <p:spPr>
          <a:xfrm>
            <a:off x="4941049" y="854550"/>
            <a:ext cx="3468659" cy="3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Vos remarques et suggestions sur la plateforme sont précieuses.</a:t>
            </a:r>
            <a:endParaRPr b="0" i="0" sz="14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Ecrivez-nous :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286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sng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contact@touch-sell.com</a:t>
            </a:r>
            <a:r>
              <a:rPr b="0" i="0" lang="fr-FR" sz="14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 spd="slow" p14:dur="1500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4"/>
          <p:cNvSpPr txBox="1"/>
          <p:nvPr/>
        </p:nvSpPr>
        <p:spPr>
          <a:xfrm>
            <a:off x="385250" y="867464"/>
            <a:ext cx="4000200" cy="37948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Librairie documentaire synchronisée en </a:t>
            </a:r>
            <a:r>
              <a:rPr b="1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temps réel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 via une simple connexion.</a:t>
            </a:r>
            <a:endParaRPr b="0" i="0" sz="12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Multi plateforme ; Windows, iOS, Android et web. Responsive design. Accessible depuis un </a:t>
            </a:r>
            <a:r>
              <a:rPr b="1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laptop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, une </a:t>
            </a:r>
            <a:r>
              <a:rPr b="1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tablette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, un </a:t>
            </a:r>
            <a:r>
              <a:rPr b="1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smartphone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, etc.</a:t>
            </a:r>
            <a:endParaRPr b="0" i="0" sz="12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Fonctionnement </a:t>
            </a:r>
            <a:r>
              <a:rPr b="1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« offline »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 pour ne pas être dépendant d’une connectivité médiocre.</a:t>
            </a:r>
            <a:endParaRPr b="0" i="0" sz="12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Un seul outil pour accéder à </a:t>
            </a:r>
            <a:r>
              <a:rPr b="1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tous les contenus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 à jour, pptx, pdf, vidéo, liens web, etc. </a:t>
            </a:r>
            <a:r>
              <a:rPr b="1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Réduction significative du temps de préparation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 des rendez-vous.</a:t>
            </a:r>
            <a:endParaRPr b="0" i="0" sz="12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•</a:t>
            </a:r>
            <a:r>
              <a:rPr b="1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Personnalisation</a:t>
            </a:r>
            <a:r>
              <a:rPr b="0" i="0" lang="fr-FR" sz="1200" u="none" cap="none" strike="noStrike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 des parcours de présentation, modèle de rendez-vous réutilisable.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34"/>
          <p:cNvSpPr txBox="1"/>
          <p:nvPr/>
        </p:nvSpPr>
        <p:spPr>
          <a:xfrm>
            <a:off x="4758175" y="867464"/>
            <a:ext cx="3912000" cy="37948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•Une organisation logique et pertinente via une </a:t>
            </a:r>
            <a:r>
              <a:rPr b="1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arborescence : </a:t>
            </a: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information groupe, par solutions ou cibles, documents internes (price list, policy, argumentaire etc.) et de formation, nouvelle gamme, etc.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•Amélioration de la </a:t>
            </a:r>
            <a:r>
              <a:rPr b="1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qualité des présentations</a:t>
            </a: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dans votre univers visuel en </a:t>
            </a:r>
            <a:r>
              <a:rPr b="1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visio</a:t>
            </a: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et en </a:t>
            </a:r>
            <a:r>
              <a:rPr b="1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présentiel</a:t>
            </a: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contenus percutants et toujours à jour.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•Partage de documents simplifiés et </a:t>
            </a:r>
            <a:r>
              <a:rPr b="1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tracking</a:t>
            </a: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des ouvertures et des consultations de contenu.</a:t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•Une solution intuitive, fluide, simple et </a:t>
            </a:r>
            <a:r>
              <a:rPr b="1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facile à utiliser</a:t>
            </a:r>
            <a:r>
              <a:rPr b="0" i="0" lang="fr-FR" sz="12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qui ne nécessite pas de longues formations.</a:t>
            </a:r>
            <a:endParaRPr b="0" i="0" sz="1200" u="none" cap="none" strike="noStrike">
              <a:solidFill>
                <a:srgbClr val="3A3A3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34"/>
          <p:cNvSpPr txBox="1"/>
          <p:nvPr>
            <p:ph idx="4294967295" type="title"/>
          </p:nvPr>
        </p:nvSpPr>
        <p:spPr>
          <a:xfrm>
            <a:off x="125150" y="144000"/>
            <a:ext cx="8520600" cy="5847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2000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Principaux</a:t>
            </a:r>
            <a:r>
              <a:rPr lang="fr-FR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avantages</a:t>
            </a: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/>
          <p:nvPr>
            <p:ph idx="4294967295" type="title"/>
          </p:nvPr>
        </p:nvSpPr>
        <p:spPr>
          <a:xfrm>
            <a:off x="149580" y="144000"/>
            <a:ext cx="8520600" cy="5847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2000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Bénéfices « </a:t>
            </a:r>
            <a:r>
              <a:rPr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avant &gt; pendant &gt; après</a:t>
            </a:r>
            <a:r>
              <a:rPr lang="fr-FR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r>
              <a:rPr lang="fr-FR" sz="2000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» une présentation</a:t>
            </a:r>
            <a:endParaRPr b="1" sz="2000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6" name="Google Shape;56;p40"/>
          <p:cNvCxnSpPr/>
          <p:nvPr/>
        </p:nvCxnSpPr>
        <p:spPr>
          <a:xfrm>
            <a:off x="2358173" y="1187479"/>
            <a:ext cx="0" cy="3240000"/>
          </a:xfrm>
          <a:prstGeom prst="straightConnector1">
            <a:avLst/>
          </a:prstGeom>
          <a:noFill/>
          <a:ln cap="flat" cmpd="sng" w="9525">
            <a:solidFill>
              <a:srgbClr val="BDB4B4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57" name="Google Shape;57;p40"/>
          <p:cNvCxnSpPr/>
          <p:nvPr/>
        </p:nvCxnSpPr>
        <p:spPr>
          <a:xfrm>
            <a:off x="4463733" y="1187478"/>
            <a:ext cx="0" cy="3240000"/>
          </a:xfrm>
          <a:prstGeom prst="straightConnector1">
            <a:avLst/>
          </a:prstGeom>
          <a:noFill/>
          <a:ln cap="flat" cmpd="sng" w="9525">
            <a:solidFill>
              <a:srgbClr val="BDB4B4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58" name="Google Shape;58;p40"/>
          <p:cNvCxnSpPr/>
          <p:nvPr/>
        </p:nvCxnSpPr>
        <p:spPr>
          <a:xfrm>
            <a:off x="6610133" y="1187478"/>
            <a:ext cx="0" cy="3240000"/>
          </a:xfrm>
          <a:prstGeom prst="straightConnector1">
            <a:avLst/>
          </a:prstGeom>
          <a:noFill/>
          <a:ln cap="flat" cmpd="sng" w="9525">
            <a:solidFill>
              <a:srgbClr val="BDB4B4"/>
            </a:solidFill>
            <a:prstDash val="dash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sp>
        <p:nvSpPr>
          <p:cNvPr id="59" name="Google Shape;59;p40"/>
          <p:cNvSpPr txBox="1"/>
          <p:nvPr/>
        </p:nvSpPr>
        <p:spPr>
          <a:xfrm>
            <a:off x="460798" y="1726182"/>
            <a:ext cx="1615141" cy="32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r-FR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Centralisation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40"/>
          <p:cNvSpPr txBox="1"/>
          <p:nvPr/>
        </p:nvSpPr>
        <p:spPr>
          <a:xfrm>
            <a:off x="2640409" y="1726852"/>
            <a:ext cx="1541290" cy="32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r-FR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Présentation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61;p40"/>
          <p:cNvSpPr txBox="1"/>
          <p:nvPr/>
        </p:nvSpPr>
        <p:spPr>
          <a:xfrm>
            <a:off x="4658497" y="1726851"/>
            <a:ext cx="1684350" cy="323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r-FR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Différenciation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40"/>
          <p:cNvSpPr txBox="1"/>
          <p:nvPr/>
        </p:nvSpPr>
        <p:spPr>
          <a:xfrm>
            <a:off x="6877420" y="1707512"/>
            <a:ext cx="1749957" cy="507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fr-FR" sz="1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Partage</a:t>
            </a:r>
            <a:r>
              <a:rPr b="1" i="0" lang="fr-FR" sz="1500" u="none" cap="none" strike="noStrike">
                <a:solidFill>
                  <a:srgbClr val="1B1E25"/>
                </a:solidFill>
                <a:latin typeface="Montserrat"/>
                <a:ea typeface="Montserrat"/>
                <a:cs typeface="Montserrat"/>
                <a:sym typeface="Montserrat"/>
              </a:rPr>
              <a:t> &amp; Suivi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63;p40"/>
          <p:cNvSpPr txBox="1"/>
          <p:nvPr/>
        </p:nvSpPr>
        <p:spPr>
          <a:xfrm>
            <a:off x="460798" y="2692890"/>
            <a:ext cx="1862272" cy="1384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Contenus toujours à jour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Une source unique pour tous vos contenus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Fonctionne « Offline »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40"/>
          <p:cNvSpPr txBox="1"/>
          <p:nvPr/>
        </p:nvSpPr>
        <p:spPr>
          <a:xfrm>
            <a:off x="2533869" y="2688284"/>
            <a:ext cx="1808730" cy="1546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Image de marque et design haut de gamme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Personnalisation des parcours de vente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Présentations préparées à l’avance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40"/>
          <p:cNvSpPr txBox="1"/>
          <p:nvPr/>
        </p:nvSpPr>
        <p:spPr>
          <a:xfrm>
            <a:off x="4695017" y="2688283"/>
            <a:ext cx="1843019" cy="1546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Simple, fluide et efficace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Immersion &amp; Engagement de vos prospects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Ludique et impactant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40"/>
          <p:cNvSpPr txBox="1"/>
          <p:nvPr/>
        </p:nvSpPr>
        <p:spPr>
          <a:xfrm>
            <a:off x="6877421" y="2692890"/>
            <a:ext cx="1893860" cy="1384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Envoi des contenus par emails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47633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Tracking des contenus partagés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08" lvl="0" marL="21430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•"/>
            </a:pPr>
            <a:r>
              <a:rPr b="0" i="0" lang="fr-FR" sz="10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Suivi des retours et des usages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7" name="Google Shape;67;p40"/>
          <p:cNvCxnSpPr/>
          <p:nvPr/>
        </p:nvCxnSpPr>
        <p:spPr>
          <a:xfrm>
            <a:off x="357045" y="2458702"/>
            <a:ext cx="8166296" cy="0"/>
          </a:xfrm>
          <a:prstGeom prst="straightConnector1">
            <a:avLst/>
          </a:prstGeom>
          <a:noFill/>
          <a:ln cap="flat" cmpd="sng" w="50800">
            <a:solidFill>
              <a:srgbClr val="262626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1500">
        <p14:window dir="vert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25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8649" y="940519"/>
            <a:ext cx="5682461" cy="368263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41"/>
          <p:cNvSpPr txBox="1"/>
          <p:nvPr/>
        </p:nvSpPr>
        <p:spPr>
          <a:xfrm>
            <a:off x="288528" y="2486765"/>
            <a:ext cx="920308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Démarrer une présentation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4" name="Google Shape;74;p41"/>
          <p:cNvCxnSpPr/>
          <p:nvPr/>
        </p:nvCxnSpPr>
        <p:spPr>
          <a:xfrm rot="10800000">
            <a:off x="1244408" y="2641332"/>
            <a:ext cx="2833116" cy="190828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75" name="Google Shape;75;p41"/>
          <p:cNvSpPr txBox="1"/>
          <p:nvPr/>
        </p:nvSpPr>
        <p:spPr>
          <a:xfrm>
            <a:off x="7575351" y="2917404"/>
            <a:ext cx="1331212" cy="6283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Gestion des rendez-vous / des favoris / des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contenus personnalisés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6" name="Google Shape;76;p41"/>
          <p:cNvCxnSpPr>
            <a:stCxn id="77" idx="1"/>
          </p:cNvCxnSpPr>
          <p:nvPr/>
        </p:nvCxnSpPr>
        <p:spPr>
          <a:xfrm rot="10800000">
            <a:off x="6149247" y="1345556"/>
            <a:ext cx="1497900" cy="9666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78" name="Google Shape;78;p41"/>
          <p:cNvSpPr txBox="1"/>
          <p:nvPr/>
        </p:nvSpPr>
        <p:spPr>
          <a:xfrm>
            <a:off x="7708625" y="1138271"/>
            <a:ext cx="1067505" cy="6283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Paramètres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1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Ergonomie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1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Langues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1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Mise à jour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9" name="Google Shape;79;p41"/>
          <p:cNvCxnSpPr>
            <a:stCxn id="78" idx="1"/>
          </p:cNvCxnSpPr>
          <p:nvPr/>
        </p:nvCxnSpPr>
        <p:spPr>
          <a:xfrm rot="10800000">
            <a:off x="6392525" y="1308460"/>
            <a:ext cx="1316100" cy="1440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80" name="Google Shape;80;p41"/>
          <p:cNvSpPr txBox="1"/>
          <p:nvPr/>
        </p:nvSpPr>
        <p:spPr>
          <a:xfrm>
            <a:off x="288528" y="897652"/>
            <a:ext cx="1211697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Voir les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nouveaux contenus</a:t>
            </a:r>
            <a:endParaRPr b="1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41"/>
          <p:cNvSpPr txBox="1"/>
          <p:nvPr/>
        </p:nvSpPr>
        <p:spPr>
          <a:xfrm>
            <a:off x="149580" y="1828838"/>
            <a:ext cx="1160163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Lancement de la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synchronisation</a:t>
            </a:r>
            <a:endParaRPr b="1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2" name="Google Shape;82;p41"/>
          <p:cNvCxnSpPr>
            <a:stCxn id="81" idx="3"/>
          </p:cNvCxnSpPr>
          <p:nvPr/>
        </p:nvCxnSpPr>
        <p:spPr>
          <a:xfrm flipH="1" rot="10800000">
            <a:off x="1309743" y="1333638"/>
            <a:ext cx="1005000" cy="6555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3" name="Google Shape;83;p41"/>
          <p:cNvCxnSpPr/>
          <p:nvPr/>
        </p:nvCxnSpPr>
        <p:spPr>
          <a:xfrm>
            <a:off x="1500225" y="1056628"/>
            <a:ext cx="1045267" cy="181144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4" name="Google Shape;84;p41"/>
          <p:cNvCxnSpPr>
            <a:stCxn id="85" idx="2"/>
          </p:cNvCxnSpPr>
          <p:nvPr/>
        </p:nvCxnSpPr>
        <p:spPr>
          <a:xfrm flipH="1">
            <a:off x="3381582" y="921000"/>
            <a:ext cx="333300" cy="3207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85" name="Google Shape;85;p41"/>
          <p:cNvSpPr txBox="1"/>
          <p:nvPr/>
        </p:nvSpPr>
        <p:spPr>
          <a:xfrm>
            <a:off x="2970828" y="600399"/>
            <a:ext cx="1488107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Accès au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mode Consultation</a:t>
            </a:r>
            <a:endParaRPr b="1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6" name="Google Shape;86;p41"/>
          <p:cNvCxnSpPr>
            <a:stCxn id="75" idx="1"/>
          </p:cNvCxnSpPr>
          <p:nvPr/>
        </p:nvCxnSpPr>
        <p:spPr>
          <a:xfrm flipH="1">
            <a:off x="6285351" y="3231593"/>
            <a:ext cx="1290000" cy="8616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87" name="Google Shape;87;p41"/>
          <p:cNvCxnSpPr>
            <a:stCxn id="75" idx="1"/>
          </p:cNvCxnSpPr>
          <p:nvPr/>
        </p:nvCxnSpPr>
        <p:spPr>
          <a:xfrm flipH="1">
            <a:off x="5762451" y="3231593"/>
            <a:ext cx="1812900" cy="8616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88" name="Google Shape;88;p41"/>
          <p:cNvSpPr txBox="1"/>
          <p:nvPr>
            <p:ph idx="4294967295" type="title"/>
          </p:nvPr>
        </p:nvSpPr>
        <p:spPr>
          <a:xfrm>
            <a:off x="149580" y="144000"/>
            <a:ext cx="8520600" cy="5790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2000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Page</a:t>
            </a:r>
            <a:r>
              <a:rPr lang="fr-FR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d’accueil</a:t>
            </a:r>
            <a:endParaRPr sz="20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41"/>
          <p:cNvSpPr txBox="1"/>
          <p:nvPr/>
        </p:nvSpPr>
        <p:spPr>
          <a:xfrm>
            <a:off x="7647147" y="2074912"/>
            <a:ext cx="1128983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Notifications envoyées par votre admin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41"/>
          <p:cNvSpPr txBox="1"/>
          <p:nvPr/>
        </p:nvSpPr>
        <p:spPr>
          <a:xfrm>
            <a:off x="553348" y="3568132"/>
            <a:ext cx="920308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Accès à un rendez-vous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préparé</a:t>
            </a:r>
            <a:endParaRPr b="1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" name="Google Shape;9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7915" y="1171526"/>
            <a:ext cx="4228346" cy="31304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41"/>
          <p:cNvCxnSpPr>
            <a:endCxn id="89" idx="3"/>
          </p:cNvCxnSpPr>
          <p:nvPr/>
        </p:nvCxnSpPr>
        <p:spPr>
          <a:xfrm rot="10800000">
            <a:off x="1473656" y="3805377"/>
            <a:ext cx="939900" cy="375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2"/>
          <p:cNvSpPr txBox="1"/>
          <p:nvPr>
            <p:ph idx="4294967295" type="title"/>
          </p:nvPr>
        </p:nvSpPr>
        <p:spPr>
          <a:xfrm>
            <a:off x="142348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Nouveaux contenus </a:t>
            </a:r>
            <a:r>
              <a:rPr lang="fr-FR" sz="2000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« fraîchement » synchronisés</a:t>
            </a:r>
            <a:endParaRPr sz="2000">
              <a:solidFill>
                <a:srgbClr val="3B3B3C"/>
              </a:solidFill>
            </a:endParaRPr>
          </a:p>
        </p:txBody>
      </p:sp>
      <p:pic>
        <p:nvPicPr>
          <p:cNvPr id="97" name="Google Shape;9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073" y="939486"/>
            <a:ext cx="5682474" cy="368263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2"/>
          <p:cNvSpPr txBox="1"/>
          <p:nvPr/>
        </p:nvSpPr>
        <p:spPr>
          <a:xfrm>
            <a:off x="7079869" y="1579279"/>
            <a:ext cx="1458650" cy="6283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Accès direct 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à un contenu et à son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emplacement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dans l’arborescence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9" name="Google Shape;99;p42"/>
          <p:cNvCxnSpPr>
            <a:stCxn id="98" idx="1"/>
          </p:cNvCxnSpPr>
          <p:nvPr/>
        </p:nvCxnSpPr>
        <p:spPr>
          <a:xfrm flipH="1">
            <a:off x="3665869" y="1893468"/>
            <a:ext cx="3414000" cy="6783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00" name="Google Shape;10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0294" y="1127258"/>
            <a:ext cx="4247821" cy="31376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42"/>
          <p:cNvCxnSpPr>
            <a:stCxn id="98" idx="1"/>
          </p:cNvCxnSpPr>
          <p:nvPr/>
        </p:nvCxnSpPr>
        <p:spPr>
          <a:xfrm flipH="1">
            <a:off x="5243269" y="1893468"/>
            <a:ext cx="1836600" cy="7137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02" name="Google Shape;102;p42"/>
          <p:cNvSpPr txBox="1"/>
          <p:nvPr/>
        </p:nvSpPr>
        <p:spPr>
          <a:xfrm>
            <a:off x="194303" y="2208851"/>
            <a:ext cx="1494220" cy="114390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fr-FR" sz="105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Nota :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fr-FR" sz="105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Les dates correspondent au moment où ils ont été synchronisés, il ne s’agit pas de la date de mise à disposition</a:t>
            </a:r>
            <a:endParaRPr b="0" i="1" sz="105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1550" y="1893474"/>
            <a:ext cx="1985325" cy="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5673" y="1893475"/>
            <a:ext cx="622925" cy="2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6148" y="1893475"/>
            <a:ext cx="1458650" cy="2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9350" y="1817273"/>
            <a:ext cx="1985300" cy="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43"/>
          <p:cNvGrpSpPr/>
          <p:nvPr/>
        </p:nvGrpSpPr>
        <p:grpSpPr>
          <a:xfrm>
            <a:off x="1593159" y="940816"/>
            <a:ext cx="5673081" cy="3682634"/>
            <a:chOff x="1592770" y="1296000"/>
            <a:chExt cx="5673081" cy="3682634"/>
          </a:xfrm>
        </p:grpSpPr>
        <p:pic>
          <p:nvPicPr>
            <p:cNvPr id="112" name="Google Shape;112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92770" y="1296000"/>
              <a:ext cx="5673081" cy="368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77762" y="1533177"/>
              <a:ext cx="4227726" cy="30850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Google Shape;114;p43"/>
          <p:cNvSpPr txBox="1"/>
          <p:nvPr/>
        </p:nvSpPr>
        <p:spPr>
          <a:xfrm>
            <a:off x="233413" y="4013355"/>
            <a:ext cx="1872614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Dossier de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l’arborescence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pour accéder aux contenus 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5" name="Google Shape;115;p43"/>
          <p:cNvCxnSpPr/>
          <p:nvPr/>
        </p:nvCxnSpPr>
        <p:spPr>
          <a:xfrm flipH="1" rot="10800000">
            <a:off x="2083678" y="3614254"/>
            <a:ext cx="3048495" cy="602097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16" name="Google Shape;116;p43"/>
          <p:cNvCxnSpPr/>
          <p:nvPr/>
        </p:nvCxnSpPr>
        <p:spPr>
          <a:xfrm flipH="1" rot="10800000">
            <a:off x="2106027" y="3614254"/>
            <a:ext cx="1077897" cy="589292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17" name="Google Shape;117;p43"/>
          <p:cNvCxnSpPr>
            <a:endCxn id="114" idx="3"/>
          </p:cNvCxnSpPr>
          <p:nvPr/>
        </p:nvCxnSpPr>
        <p:spPr>
          <a:xfrm flipH="1">
            <a:off x="2106027" y="3683156"/>
            <a:ext cx="1836600" cy="4905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18" name="Google Shape;118;p43"/>
          <p:cNvSpPr txBox="1"/>
          <p:nvPr/>
        </p:nvSpPr>
        <p:spPr>
          <a:xfrm>
            <a:off x="7688901" y="1521098"/>
            <a:ext cx="1118376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Rechercher 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 contenu et accès aux favoris</a:t>
            </a:r>
            <a:endParaRPr/>
          </a:p>
        </p:txBody>
      </p:sp>
      <p:cxnSp>
        <p:nvCxnSpPr>
          <p:cNvPr id="119" name="Google Shape;119;p43"/>
          <p:cNvCxnSpPr>
            <a:stCxn id="120" idx="1"/>
          </p:cNvCxnSpPr>
          <p:nvPr/>
        </p:nvCxnSpPr>
        <p:spPr>
          <a:xfrm flipH="1">
            <a:off x="6400897" y="1121108"/>
            <a:ext cx="1194600" cy="1485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21" name="Google Shape;121;p43"/>
          <p:cNvCxnSpPr>
            <a:stCxn id="118" idx="1"/>
          </p:cNvCxnSpPr>
          <p:nvPr/>
        </p:nvCxnSpPr>
        <p:spPr>
          <a:xfrm rot="10800000">
            <a:off x="6013701" y="1343443"/>
            <a:ext cx="1675200" cy="4149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22" name="Google Shape;122;p43"/>
          <p:cNvSpPr txBox="1"/>
          <p:nvPr/>
        </p:nvSpPr>
        <p:spPr>
          <a:xfrm>
            <a:off x="149580" y="61440"/>
            <a:ext cx="8520600" cy="4895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B3B3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43"/>
          <p:cNvSpPr txBox="1"/>
          <p:nvPr/>
        </p:nvSpPr>
        <p:spPr>
          <a:xfrm>
            <a:off x="161692" y="1397227"/>
            <a:ext cx="1431467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Navigation dans les niveaux de l’arborescence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43"/>
          <p:cNvSpPr txBox="1"/>
          <p:nvPr/>
        </p:nvSpPr>
        <p:spPr>
          <a:xfrm>
            <a:off x="7595497" y="883863"/>
            <a:ext cx="1305185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Partage et envois 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des contenus présentés</a:t>
            </a:r>
            <a:endParaRPr/>
          </a:p>
        </p:txBody>
      </p:sp>
      <p:cxnSp>
        <p:nvCxnSpPr>
          <p:cNvPr id="124" name="Google Shape;124;p43"/>
          <p:cNvCxnSpPr>
            <a:stCxn id="123" idx="3"/>
          </p:cNvCxnSpPr>
          <p:nvPr/>
        </p:nvCxnSpPr>
        <p:spPr>
          <a:xfrm flipH="1" rot="10800000">
            <a:off x="1593159" y="1491072"/>
            <a:ext cx="956400" cy="1434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25" name="Google Shape;125;p43"/>
          <p:cNvGrpSpPr/>
          <p:nvPr/>
        </p:nvGrpSpPr>
        <p:grpSpPr>
          <a:xfrm>
            <a:off x="7624253" y="2131044"/>
            <a:ext cx="1314310" cy="2403886"/>
            <a:chOff x="7262678" y="1981757"/>
            <a:chExt cx="1314310" cy="2403886"/>
          </a:xfrm>
        </p:grpSpPr>
        <p:grpSp>
          <p:nvGrpSpPr>
            <p:cNvPr id="126" name="Google Shape;126;p43"/>
            <p:cNvGrpSpPr/>
            <p:nvPr/>
          </p:nvGrpSpPr>
          <p:grpSpPr>
            <a:xfrm>
              <a:off x="7262678" y="1981757"/>
              <a:ext cx="1314310" cy="2403886"/>
              <a:chOff x="7263002" y="1991750"/>
              <a:chExt cx="1485600" cy="2717177"/>
            </a:xfrm>
          </p:grpSpPr>
          <p:sp>
            <p:nvSpPr>
              <p:cNvPr id="127" name="Google Shape;127;p43"/>
              <p:cNvSpPr/>
              <p:nvPr/>
            </p:nvSpPr>
            <p:spPr>
              <a:xfrm>
                <a:off x="7263002" y="1991750"/>
                <a:ext cx="1485600" cy="2717177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4C4C4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8" name="Google Shape;128;p4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377512" y="2099462"/>
                <a:ext cx="1256579" cy="1696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9" name="Google Shape;129;p43"/>
              <p:cNvSpPr txBox="1"/>
              <p:nvPr/>
            </p:nvSpPr>
            <p:spPr>
              <a:xfrm>
                <a:off x="7336075" y="3956255"/>
                <a:ext cx="1344900" cy="61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12700">
                <a:spAutoFit/>
              </a:bodyPr>
              <a:lstStyle/>
              <a:p>
                <a:pPr indent="0" lvl="0" marL="1270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fr-FR" sz="800" u="none" cap="none" strike="noStrik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Appui « long » sur un dossier, ajout en un seul click de tous les contenus à l’envoi</a:t>
                </a:r>
                <a:endParaRPr b="0" i="0" sz="8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30" name="Google Shape;130;p43"/>
            <p:cNvSpPr/>
            <p:nvPr/>
          </p:nvSpPr>
          <p:spPr>
            <a:xfrm>
              <a:off x="7327326" y="2055493"/>
              <a:ext cx="1161985" cy="1654647"/>
            </a:xfrm>
            <a:prstGeom prst="roundRect">
              <a:avLst>
                <a:gd fmla="val 16667" name="adj"/>
              </a:avLst>
            </a:prstGeom>
            <a:noFill/>
            <a:ln cap="flat" cmpd="sng" w="889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43"/>
          <p:cNvSpPr txBox="1"/>
          <p:nvPr>
            <p:ph idx="4294967295" type="title"/>
          </p:nvPr>
        </p:nvSpPr>
        <p:spPr>
          <a:xfrm>
            <a:off x="149580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Navigation</a:t>
            </a:r>
            <a:r>
              <a:rPr b="0" i="0" lang="fr-FR" sz="2000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 dans </a:t>
            </a:r>
            <a:r>
              <a:rPr b="0" i="0" lang="fr-FR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l’arborescence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44"/>
          <p:cNvGrpSpPr/>
          <p:nvPr/>
        </p:nvGrpSpPr>
        <p:grpSpPr>
          <a:xfrm>
            <a:off x="1595812" y="939486"/>
            <a:ext cx="5666995" cy="3682634"/>
            <a:chOff x="1595812" y="1296000"/>
            <a:chExt cx="5666995" cy="3682634"/>
          </a:xfrm>
        </p:grpSpPr>
        <p:pic>
          <p:nvPicPr>
            <p:cNvPr id="137" name="Google Shape;137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95812" y="1296000"/>
              <a:ext cx="5666995" cy="368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55942" y="1531746"/>
              <a:ext cx="4235474" cy="30844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44"/>
          <p:cNvSpPr txBox="1"/>
          <p:nvPr/>
        </p:nvSpPr>
        <p:spPr>
          <a:xfrm>
            <a:off x="420253" y="4116479"/>
            <a:ext cx="1835689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Navigation dans les pages du document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44"/>
          <p:cNvSpPr txBox="1"/>
          <p:nvPr/>
        </p:nvSpPr>
        <p:spPr>
          <a:xfrm>
            <a:off x="3102655" y="719617"/>
            <a:ext cx="2060405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Rechercher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un terme dans le document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44"/>
          <p:cNvSpPr txBox="1"/>
          <p:nvPr/>
        </p:nvSpPr>
        <p:spPr>
          <a:xfrm>
            <a:off x="7922937" y="1682642"/>
            <a:ext cx="818023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Menu d’actions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44"/>
          <p:cNvSpPr txBox="1"/>
          <p:nvPr/>
        </p:nvSpPr>
        <p:spPr>
          <a:xfrm>
            <a:off x="492508" y="1076677"/>
            <a:ext cx="616792" cy="1667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Retour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44"/>
          <p:cNvSpPr txBox="1"/>
          <p:nvPr/>
        </p:nvSpPr>
        <p:spPr>
          <a:xfrm>
            <a:off x="163890" y="1617881"/>
            <a:ext cx="1274029" cy="6283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Rappel de l’arborescence pour naviguer d’un niveau à l’autre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44"/>
          <p:cNvSpPr txBox="1"/>
          <p:nvPr/>
        </p:nvSpPr>
        <p:spPr>
          <a:xfrm>
            <a:off x="6551303" y="1921237"/>
            <a:ext cx="996885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Suppression des pages d’un PDF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44"/>
          <p:cNvSpPr txBox="1"/>
          <p:nvPr/>
        </p:nvSpPr>
        <p:spPr>
          <a:xfrm>
            <a:off x="6963159" y="878613"/>
            <a:ext cx="1172111" cy="1667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Mettre en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Favoris</a:t>
            </a:r>
            <a:endParaRPr b="1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6" name="Google Shape;146;p44"/>
          <p:cNvCxnSpPr/>
          <p:nvPr/>
        </p:nvCxnSpPr>
        <p:spPr>
          <a:xfrm>
            <a:off x="1109300" y="1175231"/>
            <a:ext cx="1274029" cy="145186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47" name="Google Shape;147;p44"/>
          <p:cNvCxnSpPr/>
          <p:nvPr/>
        </p:nvCxnSpPr>
        <p:spPr>
          <a:xfrm>
            <a:off x="4522573" y="989852"/>
            <a:ext cx="798380" cy="286112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48" name="Google Shape;148;p44"/>
          <p:cNvCxnSpPr>
            <a:endCxn id="143" idx="3"/>
          </p:cNvCxnSpPr>
          <p:nvPr/>
        </p:nvCxnSpPr>
        <p:spPr>
          <a:xfrm flipH="1">
            <a:off x="1437919" y="1348870"/>
            <a:ext cx="1274100" cy="5832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49" name="Google Shape;149;p44"/>
          <p:cNvCxnSpPr/>
          <p:nvPr/>
        </p:nvCxnSpPr>
        <p:spPr>
          <a:xfrm flipH="1">
            <a:off x="2255942" y="4174986"/>
            <a:ext cx="2054801" cy="126532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50" name="Google Shape;150;p44"/>
          <p:cNvCxnSpPr>
            <a:stCxn id="145" idx="1"/>
          </p:cNvCxnSpPr>
          <p:nvPr/>
        </p:nvCxnSpPr>
        <p:spPr>
          <a:xfrm flipH="1">
            <a:off x="6175959" y="961969"/>
            <a:ext cx="787200" cy="2814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51" name="Google Shape;151;p44"/>
          <p:cNvCxnSpPr>
            <a:stCxn id="141" idx="1"/>
          </p:cNvCxnSpPr>
          <p:nvPr/>
        </p:nvCxnSpPr>
        <p:spPr>
          <a:xfrm rot="10800000">
            <a:off x="6376137" y="1348843"/>
            <a:ext cx="1546800" cy="4941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52" name="Google Shape;15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8737" y="2080352"/>
            <a:ext cx="1142255" cy="241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0559" y="1578425"/>
            <a:ext cx="514566" cy="4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4"/>
          <p:cNvSpPr txBox="1"/>
          <p:nvPr>
            <p:ph idx="4294967295" type="title"/>
          </p:nvPr>
        </p:nvSpPr>
        <p:spPr>
          <a:xfrm>
            <a:off x="153472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2000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Accès à un </a:t>
            </a:r>
            <a:r>
              <a:rPr lang="fr-FR" sz="20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contenu</a:t>
            </a:r>
            <a:r>
              <a:rPr lang="fr-FR" sz="2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400">
                <a:solidFill>
                  <a:srgbClr val="3B3B3C"/>
                </a:solidFill>
                <a:latin typeface="Montserrat"/>
                <a:ea typeface="Montserrat"/>
                <a:cs typeface="Montserrat"/>
                <a:sym typeface="Montserrat"/>
              </a:rPr>
              <a:t>(par ex. un PDF)</a:t>
            </a:r>
            <a:endParaRPr>
              <a:solidFill>
                <a:srgbClr val="3B3B3C"/>
              </a:solidFill>
            </a:endParaRPr>
          </a:p>
        </p:txBody>
      </p:sp>
      <p:pic>
        <p:nvPicPr>
          <p:cNvPr id="155" name="Google Shape;15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93575" y="2407575"/>
            <a:ext cx="1835700" cy="1560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44"/>
          <p:cNvCxnSpPr>
            <a:endCxn id="144" idx="1"/>
          </p:cNvCxnSpPr>
          <p:nvPr/>
        </p:nvCxnSpPr>
        <p:spPr>
          <a:xfrm>
            <a:off x="5592503" y="1320282"/>
            <a:ext cx="958800" cy="8382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57" name="Google Shape;157;p44"/>
          <p:cNvPicPr preferRelativeResize="0"/>
          <p:nvPr/>
        </p:nvPicPr>
        <p:blipFill rotWithShape="1">
          <a:blip r:embed="rId7">
            <a:alphaModFix/>
          </a:blip>
          <a:srcRect b="0" l="219" r="228" t="0"/>
          <a:stretch/>
        </p:blipFill>
        <p:spPr>
          <a:xfrm>
            <a:off x="3173400" y="1617873"/>
            <a:ext cx="958800" cy="1006200"/>
          </a:xfrm>
          <a:prstGeom prst="roundRect">
            <a:avLst>
              <a:gd fmla="val 20616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4"/>
          <p:cNvGrpSpPr/>
          <p:nvPr/>
        </p:nvGrpSpPr>
        <p:grpSpPr>
          <a:xfrm>
            <a:off x="1595812" y="939486"/>
            <a:ext cx="5666995" cy="3682634"/>
            <a:chOff x="1595812" y="1296000"/>
            <a:chExt cx="5666995" cy="3682634"/>
          </a:xfrm>
        </p:grpSpPr>
        <p:pic>
          <p:nvPicPr>
            <p:cNvPr id="163" name="Google Shape;163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95812" y="1296000"/>
              <a:ext cx="5666995" cy="368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75654" y="1530406"/>
              <a:ext cx="4191245" cy="30430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" name="Google Shape;165;p4"/>
          <p:cNvSpPr txBox="1"/>
          <p:nvPr/>
        </p:nvSpPr>
        <p:spPr>
          <a:xfrm>
            <a:off x="225248" y="965917"/>
            <a:ext cx="991196" cy="1667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Retour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"/>
          <p:cNvSpPr txBox="1"/>
          <p:nvPr/>
        </p:nvSpPr>
        <p:spPr>
          <a:xfrm>
            <a:off x="7478120" y="798323"/>
            <a:ext cx="1210779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Sélection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des pages d’un PDF pour l’envoyer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4"/>
          <p:cNvSpPr txBox="1"/>
          <p:nvPr/>
        </p:nvSpPr>
        <p:spPr>
          <a:xfrm>
            <a:off x="294734" y="36876"/>
            <a:ext cx="8520600" cy="4895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8" name="Google Shape;168;p4"/>
          <p:cNvCxnSpPr>
            <a:stCxn id="165" idx="3"/>
          </p:cNvCxnSpPr>
          <p:nvPr/>
        </p:nvCxnSpPr>
        <p:spPr>
          <a:xfrm>
            <a:off x="1216444" y="1049273"/>
            <a:ext cx="1131000" cy="2523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69" name="Google Shape;169;p4"/>
          <p:cNvCxnSpPr>
            <a:stCxn id="166" idx="1"/>
          </p:cNvCxnSpPr>
          <p:nvPr/>
        </p:nvCxnSpPr>
        <p:spPr>
          <a:xfrm flipH="1">
            <a:off x="6347120" y="1035568"/>
            <a:ext cx="1131000" cy="2661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70" name="Google Shape;170;p4"/>
          <p:cNvGrpSpPr/>
          <p:nvPr/>
        </p:nvGrpSpPr>
        <p:grpSpPr>
          <a:xfrm>
            <a:off x="171624" y="1378063"/>
            <a:ext cx="1301146" cy="2749056"/>
            <a:chOff x="379293" y="1716248"/>
            <a:chExt cx="1301146" cy="2749056"/>
          </a:xfrm>
        </p:grpSpPr>
        <p:sp>
          <p:nvSpPr>
            <p:cNvPr id="171" name="Google Shape;171;p4"/>
            <p:cNvSpPr txBox="1"/>
            <p:nvPr/>
          </p:nvSpPr>
          <p:spPr>
            <a:xfrm>
              <a:off x="379293" y="2298044"/>
              <a:ext cx="1301146" cy="216726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0" spcFirstLastPara="1" rIns="0" wrap="square" tIns="12700">
              <a:spAutoFit/>
            </a:bodyPr>
            <a:lstStyle/>
            <a:p>
              <a:pPr indent="0" lvl="0" marL="127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Depuis cette icone il est possible d’afficher les pages d’un pdf sous forme de vignettes et de </a:t>
              </a:r>
              <a:r>
                <a:rPr b="1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sélectionner</a:t>
              </a:r>
              <a:r>
                <a:rPr b="0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certaines pages. La sélection peut se faire </a:t>
              </a:r>
              <a:r>
                <a:rPr b="1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pendant une présentation</a:t>
              </a:r>
              <a:r>
                <a:rPr b="0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ou dans </a:t>
              </a:r>
              <a:r>
                <a:rPr b="1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un rendez-vous préparé</a:t>
              </a:r>
              <a:r>
                <a:rPr b="0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 C’est le </a:t>
              </a:r>
              <a:r>
                <a:rPr b="1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pdf « modifié » qui sera partagé</a:t>
              </a:r>
              <a:r>
                <a:rPr b="0" i="0" lang="fr-FR" sz="10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b="0" i="0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72" name="Google Shape;172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9351" y="1716248"/>
              <a:ext cx="501029" cy="5388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3" name="Google Shape;173;p4"/>
          <p:cNvGrpSpPr/>
          <p:nvPr/>
        </p:nvGrpSpPr>
        <p:grpSpPr>
          <a:xfrm>
            <a:off x="7228823" y="1381846"/>
            <a:ext cx="1616824" cy="3304024"/>
            <a:chOff x="7300635" y="1688757"/>
            <a:chExt cx="1616824" cy="3304024"/>
          </a:xfrm>
        </p:grpSpPr>
        <p:grpSp>
          <p:nvGrpSpPr>
            <p:cNvPr id="174" name="Google Shape;174;p4"/>
            <p:cNvGrpSpPr/>
            <p:nvPr/>
          </p:nvGrpSpPr>
          <p:grpSpPr>
            <a:xfrm>
              <a:off x="7300635" y="1688757"/>
              <a:ext cx="1616824" cy="3304024"/>
              <a:chOff x="7300635" y="1688757"/>
              <a:chExt cx="1616824" cy="3304024"/>
            </a:xfrm>
          </p:grpSpPr>
          <p:sp>
            <p:nvSpPr>
              <p:cNvPr id="175" name="Google Shape;175;p4"/>
              <p:cNvSpPr/>
              <p:nvPr/>
            </p:nvSpPr>
            <p:spPr>
              <a:xfrm>
                <a:off x="7300635" y="1688757"/>
                <a:ext cx="1616824" cy="3304024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12700">
                <a:solidFill>
                  <a:srgbClr val="4C4C4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 txBox="1"/>
              <p:nvPr/>
            </p:nvSpPr>
            <p:spPr>
              <a:xfrm>
                <a:off x="7394272" y="1805406"/>
                <a:ext cx="1481747" cy="7053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12700">
                <a:spAutoFit/>
              </a:bodyPr>
              <a:lstStyle/>
              <a:p>
                <a:pPr indent="0" lvl="0" marL="1270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fr-FR" sz="900" u="none" cap="none" strike="noStrik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Des fonctions d’annotations, d’ajout de textes, de mise en avant sont disponibles pour un PDF, depuis cette icone. </a:t>
                </a:r>
                <a:endParaRPr b="0" i="0" sz="9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177" name="Google Shape;177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49932" y="2600035"/>
              <a:ext cx="1170425" cy="2219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" name="Google Shape;178;p4"/>
            <p:cNvSpPr/>
            <p:nvPr/>
          </p:nvSpPr>
          <p:spPr>
            <a:xfrm>
              <a:off x="8394035" y="2542369"/>
              <a:ext cx="408620" cy="374822"/>
            </a:xfrm>
            <a:prstGeom prst="ellipse">
              <a:avLst/>
            </a:prstGeom>
            <a:noFill/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4"/>
          <p:cNvSpPr txBox="1"/>
          <p:nvPr>
            <p:ph idx="4294967295" type="title"/>
          </p:nvPr>
        </p:nvSpPr>
        <p:spPr>
          <a:xfrm>
            <a:off x="177782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Manipuler un </a:t>
            </a: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PDF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80" name="Google Shape;180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7850" y="1531425"/>
            <a:ext cx="883675" cy="7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87350" y="1531425"/>
            <a:ext cx="883675" cy="7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5"/>
          <p:cNvGrpSpPr/>
          <p:nvPr/>
        </p:nvGrpSpPr>
        <p:grpSpPr>
          <a:xfrm>
            <a:off x="1595812" y="939486"/>
            <a:ext cx="5666995" cy="3682634"/>
            <a:chOff x="1595812" y="954000"/>
            <a:chExt cx="5666995" cy="3682634"/>
          </a:xfrm>
        </p:grpSpPr>
        <p:pic>
          <p:nvPicPr>
            <p:cNvPr id="187" name="Google Shape;187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95812" y="954000"/>
              <a:ext cx="5666995" cy="3682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81881" y="1163031"/>
              <a:ext cx="4205921" cy="30910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5"/>
          <p:cNvSpPr txBox="1"/>
          <p:nvPr/>
        </p:nvSpPr>
        <p:spPr>
          <a:xfrm>
            <a:off x="7244823" y="653806"/>
            <a:ext cx="1572037" cy="6283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Envoi du partage, le rendez-vous sera disponible dans les « rendez-vous envoyés »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199648" y="2075122"/>
            <a:ext cx="1409900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Tous les contenus présentés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sont proposés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199686" y="921497"/>
            <a:ext cx="1572037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Titre du rendez-vous,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date du jour est proposée par défaut</a:t>
            </a:r>
            <a:endParaRPr b="1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118730" y="3546426"/>
            <a:ext cx="1581487" cy="7822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Contenus qui seront partagés,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les contenus peuvent être visualisés 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 cliquant simplement dessus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3" name="Google Shape;193;p5"/>
          <p:cNvCxnSpPr>
            <a:stCxn id="190" idx="3"/>
          </p:cNvCxnSpPr>
          <p:nvPr/>
        </p:nvCxnSpPr>
        <p:spPr>
          <a:xfrm flipH="1" rot="10800000">
            <a:off x="1609548" y="1962567"/>
            <a:ext cx="827400" cy="3498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94" name="Google Shape;194;p5"/>
          <p:cNvCxnSpPr>
            <a:stCxn id="189" idx="1"/>
          </p:cNvCxnSpPr>
          <p:nvPr/>
        </p:nvCxnSpPr>
        <p:spPr>
          <a:xfrm flipH="1">
            <a:off x="6351423" y="967995"/>
            <a:ext cx="893400" cy="3132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95" name="Google Shape;195;p5"/>
          <p:cNvCxnSpPr/>
          <p:nvPr/>
        </p:nvCxnSpPr>
        <p:spPr>
          <a:xfrm flipH="1">
            <a:off x="1719592" y="3509580"/>
            <a:ext cx="978300" cy="427979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96" name="Google Shape;196;p5"/>
          <p:cNvCxnSpPr>
            <a:stCxn id="191" idx="3"/>
          </p:cNvCxnSpPr>
          <p:nvPr/>
        </p:nvCxnSpPr>
        <p:spPr>
          <a:xfrm>
            <a:off x="1771723" y="1158742"/>
            <a:ext cx="1692300" cy="1593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97" name="Google Shape;197;p5"/>
          <p:cNvSpPr txBox="1"/>
          <p:nvPr/>
        </p:nvSpPr>
        <p:spPr>
          <a:xfrm>
            <a:off x="6812386" y="4134317"/>
            <a:ext cx="2183028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Signature de l’email,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vos coordonnées sont préremplies</a:t>
            </a:r>
            <a:endParaRPr b="1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8" name="Google Shape;198;p5"/>
          <p:cNvCxnSpPr>
            <a:stCxn id="197" idx="1"/>
          </p:cNvCxnSpPr>
          <p:nvPr/>
        </p:nvCxnSpPr>
        <p:spPr>
          <a:xfrm rot="10800000">
            <a:off x="6259786" y="3844018"/>
            <a:ext cx="552600" cy="4506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99" name="Google Shape;199;p5"/>
          <p:cNvSpPr txBox="1"/>
          <p:nvPr/>
        </p:nvSpPr>
        <p:spPr>
          <a:xfrm>
            <a:off x="431972" y="1600787"/>
            <a:ext cx="882876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Retour à la présentation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0" name="Google Shape;200;p5"/>
          <p:cNvCxnSpPr>
            <a:stCxn id="199" idx="3"/>
          </p:cNvCxnSpPr>
          <p:nvPr/>
        </p:nvCxnSpPr>
        <p:spPr>
          <a:xfrm flipH="1" rot="10800000">
            <a:off x="1314848" y="1374388"/>
            <a:ext cx="1122000" cy="3867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01" name="Google Shape;201;p5"/>
          <p:cNvCxnSpPr>
            <a:endCxn id="202" idx="3"/>
          </p:cNvCxnSpPr>
          <p:nvPr/>
        </p:nvCxnSpPr>
        <p:spPr>
          <a:xfrm rot="10800000">
            <a:off x="1752799" y="3053476"/>
            <a:ext cx="684000" cy="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02" name="Google Shape;202;p5"/>
          <p:cNvSpPr txBox="1"/>
          <p:nvPr/>
        </p:nvSpPr>
        <p:spPr>
          <a:xfrm>
            <a:off x="171311" y="2816231"/>
            <a:ext cx="1581488" cy="474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Ajout de contenus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à la volée</a:t>
            </a: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accès aux favoris et à la recherche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5"/>
          <p:cNvSpPr txBox="1"/>
          <p:nvPr/>
        </p:nvSpPr>
        <p:spPr>
          <a:xfrm>
            <a:off x="2347022" y="605130"/>
            <a:ext cx="3820040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Saisi des destinataires, compléter en cliquant sur l’email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fr-FR" sz="1000" u="sng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Vous pouvez coller plusieurs emails à partir d'une liste</a:t>
            </a:r>
            <a:endParaRPr b="1" i="1" sz="1000" u="sng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4" name="Google Shape;204;p5"/>
          <p:cNvCxnSpPr>
            <a:stCxn id="203" idx="2"/>
          </p:cNvCxnSpPr>
          <p:nvPr/>
        </p:nvCxnSpPr>
        <p:spPr>
          <a:xfrm>
            <a:off x="4257042" y="925731"/>
            <a:ext cx="401400" cy="6750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05" name="Google Shape;205;p5"/>
          <p:cNvSpPr txBox="1"/>
          <p:nvPr/>
        </p:nvSpPr>
        <p:spPr>
          <a:xfrm>
            <a:off x="7160135" y="1432940"/>
            <a:ext cx="1855204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Sauvegarde pour un </a:t>
            </a:r>
            <a:r>
              <a:rPr b="1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envoi ultérieur</a:t>
            </a:r>
            <a:endParaRPr b="1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6" name="Google Shape;206;p5"/>
          <p:cNvCxnSpPr>
            <a:stCxn id="205" idx="1"/>
          </p:cNvCxnSpPr>
          <p:nvPr/>
        </p:nvCxnSpPr>
        <p:spPr>
          <a:xfrm rot="10800000">
            <a:off x="6025535" y="1317841"/>
            <a:ext cx="1134600" cy="2754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07" name="Google Shape;207;p5"/>
          <p:cNvSpPr txBox="1"/>
          <p:nvPr/>
        </p:nvSpPr>
        <p:spPr>
          <a:xfrm>
            <a:off x="7387936" y="1902212"/>
            <a:ext cx="1653082" cy="1667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Saisi des infos du contact</a:t>
            </a:r>
            <a:endParaRPr b="0" i="0" sz="10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8" name="Google Shape;208;p5"/>
          <p:cNvCxnSpPr>
            <a:stCxn id="207" idx="1"/>
          </p:cNvCxnSpPr>
          <p:nvPr/>
        </p:nvCxnSpPr>
        <p:spPr>
          <a:xfrm rot="10800000">
            <a:off x="4263736" y="1716768"/>
            <a:ext cx="3124200" cy="2688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09" name="Google Shape;209;p5"/>
          <p:cNvSpPr txBox="1"/>
          <p:nvPr/>
        </p:nvSpPr>
        <p:spPr>
          <a:xfrm>
            <a:off x="7481155" y="3672191"/>
            <a:ext cx="1095215" cy="3206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Objet et texte de l’email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0" name="Google Shape;210;p5"/>
          <p:cNvCxnSpPr>
            <a:stCxn id="209" idx="1"/>
          </p:cNvCxnSpPr>
          <p:nvPr/>
        </p:nvCxnSpPr>
        <p:spPr>
          <a:xfrm rot="10800000">
            <a:off x="5371255" y="1921492"/>
            <a:ext cx="2109900" cy="19110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11" name="Google Shape;211;p5"/>
          <p:cNvCxnSpPr>
            <a:stCxn id="209" idx="1"/>
          </p:cNvCxnSpPr>
          <p:nvPr/>
        </p:nvCxnSpPr>
        <p:spPr>
          <a:xfrm rot="10800000">
            <a:off x="5060755" y="2656492"/>
            <a:ext cx="2420400" cy="117600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12" name="Google Shape;212;p5"/>
          <p:cNvSpPr txBox="1"/>
          <p:nvPr>
            <p:ph idx="4294967295" type="title"/>
          </p:nvPr>
        </p:nvSpPr>
        <p:spPr>
          <a:xfrm>
            <a:off x="171765" y="14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fr-FR" sz="20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Partager</a:t>
            </a:r>
            <a:r>
              <a:rPr b="0" i="0" lang="fr-FR" sz="2000">
                <a:solidFill>
                  <a:srgbClr val="3A3A3B"/>
                </a:solidFill>
                <a:latin typeface="Montserrat"/>
                <a:ea typeface="Montserrat"/>
                <a:cs typeface="Montserrat"/>
                <a:sym typeface="Montserrat"/>
              </a:rPr>
              <a:t> des contenus</a:t>
            </a:r>
            <a:endParaRPr/>
          </a:p>
        </p:txBody>
      </p:sp>
      <p:pic>
        <p:nvPicPr>
          <p:cNvPr id="213" name="Google Shape;21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1155" y="2152011"/>
            <a:ext cx="1514259" cy="1311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Personnalisé 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004E9E"/>
      </a:accent4>
      <a:accent5>
        <a:srgbClr val="3B3B3C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"Samuel Hamelin" &lt;samuel.hamelin@touch-sell.com&gt;</dc:creator>
</cp:coreProperties>
</file>